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7635"/>
    <a:srgbClr val="009644"/>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426" y="-7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I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2092A0D9-67FD-4FED-A927-AAA4F1F35121}" type="datetimeFigureOut">
              <a:rPr lang="en-IN" smtClean="0"/>
              <a:t>18-01-2026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D535A3F-8B60-4462-9F41-3F1D107F3990}" type="slidenum">
              <a:rPr lang="en-IN" smtClean="0"/>
              <a:t>‹#›</a:t>
            </a:fld>
            <a:endParaRPr lang="en-IN"/>
          </a:p>
        </p:txBody>
      </p:sp>
    </p:spTree>
    <p:extLst>
      <p:ext uri="{BB962C8B-B14F-4D97-AF65-F5344CB8AC3E}">
        <p14:creationId xmlns:p14="http://schemas.microsoft.com/office/powerpoint/2010/main" val="13100029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2092A0D9-67FD-4FED-A927-AAA4F1F35121}" type="datetimeFigureOut">
              <a:rPr lang="en-IN" smtClean="0"/>
              <a:t>18-01-2026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D535A3F-8B60-4462-9F41-3F1D107F3990}" type="slidenum">
              <a:rPr lang="en-IN" smtClean="0"/>
              <a:t>‹#›</a:t>
            </a:fld>
            <a:endParaRPr lang="en-IN"/>
          </a:p>
        </p:txBody>
      </p:sp>
    </p:spTree>
    <p:extLst>
      <p:ext uri="{BB962C8B-B14F-4D97-AF65-F5344CB8AC3E}">
        <p14:creationId xmlns:p14="http://schemas.microsoft.com/office/powerpoint/2010/main" val="18153350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2092A0D9-67FD-4FED-A927-AAA4F1F35121}" type="datetimeFigureOut">
              <a:rPr lang="en-IN" smtClean="0"/>
              <a:t>18-01-2026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D535A3F-8B60-4462-9F41-3F1D107F3990}" type="slidenum">
              <a:rPr lang="en-IN" smtClean="0"/>
              <a:t>‹#›</a:t>
            </a:fld>
            <a:endParaRPr lang="en-IN"/>
          </a:p>
        </p:txBody>
      </p:sp>
    </p:spTree>
    <p:extLst>
      <p:ext uri="{BB962C8B-B14F-4D97-AF65-F5344CB8AC3E}">
        <p14:creationId xmlns:p14="http://schemas.microsoft.com/office/powerpoint/2010/main" val="15587520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2092A0D9-67FD-4FED-A927-AAA4F1F35121}" type="datetimeFigureOut">
              <a:rPr lang="en-IN" smtClean="0"/>
              <a:t>18-01-2026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D535A3F-8B60-4462-9F41-3F1D107F3990}" type="slidenum">
              <a:rPr lang="en-IN" smtClean="0"/>
              <a:t>‹#›</a:t>
            </a:fld>
            <a:endParaRPr lang="en-IN"/>
          </a:p>
        </p:txBody>
      </p:sp>
    </p:spTree>
    <p:extLst>
      <p:ext uri="{BB962C8B-B14F-4D97-AF65-F5344CB8AC3E}">
        <p14:creationId xmlns:p14="http://schemas.microsoft.com/office/powerpoint/2010/main" val="27513883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I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092A0D9-67FD-4FED-A927-AAA4F1F35121}" type="datetimeFigureOut">
              <a:rPr lang="en-IN" smtClean="0"/>
              <a:t>18-01-2026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D535A3F-8B60-4462-9F41-3F1D107F3990}" type="slidenum">
              <a:rPr lang="en-IN" smtClean="0"/>
              <a:t>‹#›</a:t>
            </a:fld>
            <a:endParaRPr lang="en-IN"/>
          </a:p>
        </p:txBody>
      </p:sp>
    </p:spTree>
    <p:extLst>
      <p:ext uri="{BB962C8B-B14F-4D97-AF65-F5344CB8AC3E}">
        <p14:creationId xmlns:p14="http://schemas.microsoft.com/office/powerpoint/2010/main" val="19034960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2092A0D9-67FD-4FED-A927-AAA4F1F35121}" type="datetimeFigureOut">
              <a:rPr lang="en-IN" smtClean="0"/>
              <a:t>18-01-2026</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9D535A3F-8B60-4462-9F41-3F1D107F3990}" type="slidenum">
              <a:rPr lang="en-IN" smtClean="0"/>
              <a:t>‹#›</a:t>
            </a:fld>
            <a:endParaRPr lang="en-IN"/>
          </a:p>
        </p:txBody>
      </p:sp>
    </p:spTree>
    <p:extLst>
      <p:ext uri="{BB962C8B-B14F-4D97-AF65-F5344CB8AC3E}">
        <p14:creationId xmlns:p14="http://schemas.microsoft.com/office/powerpoint/2010/main" val="27096609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I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2092A0D9-67FD-4FED-A927-AAA4F1F35121}" type="datetimeFigureOut">
              <a:rPr lang="en-IN" smtClean="0"/>
              <a:t>18-01-2026</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9D535A3F-8B60-4462-9F41-3F1D107F3990}" type="slidenum">
              <a:rPr lang="en-IN" smtClean="0"/>
              <a:t>‹#›</a:t>
            </a:fld>
            <a:endParaRPr lang="en-IN"/>
          </a:p>
        </p:txBody>
      </p:sp>
    </p:spTree>
    <p:extLst>
      <p:ext uri="{BB962C8B-B14F-4D97-AF65-F5344CB8AC3E}">
        <p14:creationId xmlns:p14="http://schemas.microsoft.com/office/powerpoint/2010/main" val="37950604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2092A0D9-67FD-4FED-A927-AAA4F1F35121}" type="datetimeFigureOut">
              <a:rPr lang="en-IN" smtClean="0"/>
              <a:t>18-01-2026</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9D535A3F-8B60-4462-9F41-3F1D107F3990}" type="slidenum">
              <a:rPr lang="en-IN" smtClean="0"/>
              <a:t>‹#›</a:t>
            </a:fld>
            <a:endParaRPr lang="en-IN"/>
          </a:p>
        </p:txBody>
      </p:sp>
    </p:spTree>
    <p:extLst>
      <p:ext uri="{BB962C8B-B14F-4D97-AF65-F5344CB8AC3E}">
        <p14:creationId xmlns:p14="http://schemas.microsoft.com/office/powerpoint/2010/main" val="31756300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092A0D9-67FD-4FED-A927-AAA4F1F35121}" type="datetimeFigureOut">
              <a:rPr lang="en-IN" smtClean="0"/>
              <a:t>18-01-2026</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9D535A3F-8B60-4462-9F41-3F1D107F3990}" type="slidenum">
              <a:rPr lang="en-IN" smtClean="0"/>
              <a:t>‹#›</a:t>
            </a:fld>
            <a:endParaRPr lang="en-IN"/>
          </a:p>
        </p:txBody>
      </p:sp>
    </p:spTree>
    <p:extLst>
      <p:ext uri="{BB962C8B-B14F-4D97-AF65-F5344CB8AC3E}">
        <p14:creationId xmlns:p14="http://schemas.microsoft.com/office/powerpoint/2010/main" val="34272166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I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092A0D9-67FD-4FED-A927-AAA4F1F35121}" type="datetimeFigureOut">
              <a:rPr lang="en-IN" smtClean="0"/>
              <a:t>18-01-2026</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9D535A3F-8B60-4462-9F41-3F1D107F3990}" type="slidenum">
              <a:rPr lang="en-IN" smtClean="0"/>
              <a:t>‹#›</a:t>
            </a:fld>
            <a:endParaRPr lang="en-IN"/>
          </a:p>
        </p:txBody>
      </p:sp>
    </p:spTree>
    <p:extLst>
      <p:ext uri="{BB962C8B-B14F-4D97-AF65-F5344CB8AC3E}">
        <p14:creationId xmlns:p14="http://schemas.microsoft.com/office/powerpoint/2010/main" val="10558368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I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092A0D9-67FD-4FED-A927-AAA4F1F35121}" type="datetimeFigureOut">
              <a:rPr lang="en-IN" smtClean="0"/>
              <a:t>18-01-2026</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9D535A3F-8B60-4462-9F41-3F1D107F3990}" type="slidenum">
              <a:rPr lang="en-IN" smtClean="0"/>
              <a:t>‹#›</a:t>
            </a:fld>
            <a:endParaRPr lang="en-IN"/>
          </a:p>
        </p:txBody>
      </p:sp>
    </p:spTree>
    <p:extLst>
      <p:ext uri="{BB962C8B-B14F-4D97-AF65-F5344CB8AC3E}">
        <p14:creationId xmlns:p14="http://schemas.microsoft.com/office/powerpoint/2010/main" val="13962240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092A0D9-67FD-4FED-A927-AAA4F1F35121}" type="datetimeFigureOut">
              <a:rPr lang="en-IN" smtClean="0"/>
              <a:t>18-01-2026</a:t>
            </a:fld>
            <a:endParaRPr lang="en-I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D535A3F-8B60-4462-9F41-3F1D107F3990}" type="slidenum">
              <a:rPr lang="en-IN" smtClean="0"/>
              <a:t>‹#›</a:t>
            </a:fld>
            <a:endParaRPr lang="en-IN"/>
          </a:p>
        </p:txBody>
      </p:sp>
    </p:spTree>
    <p:extLst>
      <p:ext uri="{BB962C8B-B14F-4D97-AF65-F5344CB8AC3E}">
        <p14:creationId xmlns:p14="http://schemas.microsoft.com/office/powerpoint/2010/main" val="22826515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1520" y="404664"/>
            <a:ext cx="8352928" cy="3600400"/>
          </a:xfrm>
        </p:spPr>
        <p:txBody>
          <a:bodyPr>
            <a:noAutofit/>
          </a:bodyPr>
          <a:lstStyle/>
          <a:p>
            <a:r>
              <a:rPr lang="as-IN" sz="4800" b="1" i="1" dirty="0" smtClean="0">
                <a:solidFill>
                  <a:schemeClr val="accent2">
                    <a:lumMod val="75000"/>
                  </a:schemeClr>
                </a:solidFill>
                <a:latin typeface="Nirmala UI" pitchFamily="34" charset="0"/>
                <a:ea typeface="Nirmala UI" pitchFamily="34" charset="0"/>
                <a:cs typeface="Nirmala UI" pitchFamily="34" charset="0"/>
              </a:rPr>
              <a:t>ৰসৰাজ </a:t>
            </a:r>
            <a:r>
              <a:rPr lang="as-IN" sz="4800" b="1" i="1" dirty="0" smtClean="0">
                <a:solidFill>
                  <a:schemeClr val="accent2">
                    <a:lumMod val="75000"/>
                  </a:schemeClr>
                </a:solidFill>
                <a:latin typeface="Nirmala UI" pitchFamily="34" charset="0"/>
                <a:ea typeface="Nirmala UI" pitchFamily="34" charset="0"/>
                <a:cs typeface="Nirmala UI" pitchFamily="34" charset="0"/>
              </a:rPr>
              <a:t>লক্ষ্মীনাথ বেজবৰুৱাৰ</a:t>
            </a:r>
            <a:r>
              <a:rPr lang="en-GB" sz="4800" b="1" i="1" dirty="0" smtClean="0">
                <a:solidFill>
                  <a:schemeClr val="accent2">
                    <a:lumMod val="75000"/>
                  </a:schemeClr>
                </a:solidFill>
                <a:latin typeface="Nirmala UI" pitchFamily="34" charset="0"/>
                <a:ea typeface="Nirmala UI" pitchFamily="34" charset="0"/>
                <a:cs typeface="Nirmala UI" pitchFamily="34" charset="0"/>
              </a:rPr>
              <a:t> </a:t>
            </a:r>
            <a:r>
              <a:rPr lang="as-IN" sz="4800" b="1" i="1" dirty="0" smtClean="0">
                <a:solidFill>
                  <a:schemeClr val="accent2">
                    <a:lumMod val="75000"/>
                  </a:schemeClr>
                </a:solidFill>
                <a:latin typeface="Nirmala UI" pitchFamily="34" charset="0"/>
                <a:ea typeface="Nirmala UI" pitchFamily="34" charset="0"/>
                <a:cs typeface="Nirmala UI" pitchFamily="34" charset="0"/>
              </a:rPr>
              <a:t>আত্মজীৱনী:মোৰ </a:t>
            </a:r>
            <a:r>
              <a:rPr lang="as-IN" sz="4800" b="1" i="1" dirty="0" smtClean="0">
                <a:solidFill>
                  <a:schemeClr val="accent2">
                    <a:lumMod val="75000"/>
                  </a:schemeClr>
                </a:solidFill>
                <a:latin typeface="Nirmala UI" pitchFamily="34" charset="0"/>
                <a:ea typeface="Nirmala UI" pitchFamily="34" charset="0"/>
                <a:cs typeface="Nirmala UI" pitchFamily="34" charset="0"/>
              </a:rPr>
              <a:t>জীৱন সোঁৱৰণ </a:t>
            </a:r>
            <a:r>
              <a:rPr lang="en-GB" sz="4800" b="1" i="1" dirty="0" smtClean="0">
                <a:solidFill>
                  <a:schemeClr val="accent2">
                    <a:lumMod val="75000"/>
                  </a:schemeClr>
                </a:solidFill>
                <a:latin typeface="Nirmala UI" pitchFamily="34" charset="0"/>
                <a:ea typeface="Nirmala UI" pitchFamily="34" charset="0"/>
                <a:cs typeface="Nirmala UI" pitchFamily="34" charset="0"/>
              </a:rPr>
              <a:t/>
            </a:r>
            <a:br>
              <a:rPr lang="en-GB" sz="4800" b="1" i="1" dirty="0" smtClean="0">
                <a:solidFill>
                  <a:schemeClr val="accent2">
                    <a:lumMod val="75000"/>
                  </a:schemeClr>
                </a:solidFill>
                <a:latin typeface="Nirmala UI" pitchFamily="34" charset="0"/>
                <a:ea typeface="Nirmala UI" pitchFamily="34" charset="0"/>
                <a:cs typeface="Nirmala UI" pitchFamily="34" charset="0"/>
              </a:rPr>
            </a:br>
            <a:r>
              <a:rPr lang="as-IN" sz="4800" b="1" i="1" dirty="0" smtClean="0">
                <a:solidFill>
                  <a:schemeClr val="accent2">
                    <a:lumMod val="75000"/>
                  </a:schemeClr>
                </a:solidFill>
                <a:latin typeface="Nirmala UI" pitchFamily="34" charset="0"/>
                <a:ea typeface="Nirmala UI" pitchFamily="34" charset="0"/>
                <a:cs typeface="Nirmala UI" pitchFamily="34" charset="0"/>
              </a:rPr>
              <a:t>( প্ৰথম ভাগ )</a:t>
            </a:r>
            <a:endParaRPr lang="en-IN" sz="4800" b="1" i="1" dirty="0">
              <a:solidFill>
                <a:schemeClr val="accent2">
                  <a:lumMod val="75000"/>
                </a:schemeClr>
              </a:solidFill>
              <a:latin typeface="Nirmala UI" pitchFamily="34" charset="0"/>
              <a:ea typeface="Nirmala UI" pitchFamily="34" charset="0"/>
              <a:cs typeface="Nirmala UI" pitchFamily="34" charset="0"/>
            </a:endParaRPr>
          </a:p>
        </p:txBody>
      </p:sp>
      <p:sp>
        <p:nvSpPr>
          <p:cNvPr id="3" name="Subtitle 2"/>
          <p:cNvSpPr>
            <a:spLocks noGrp="1"/>
          </p:cNvSpPr>
          <p:nvPr>
            <p:ph type="subTitle" idx="1"/>
          </p:nvPr>
        </p:nvSpPr>
        <p:spPr>
          <a:xfrm>
            <a:off x="3995936" y="4509120"/>
            <a:ext cx="5796136" cy="1872208"/>
          </a:xfrm>
        </p:spPr>
        <p:txBody>
          <a:bodyPr anchor="t">
            <a:noAutofit/>
          </a:bodyPr>
          <a:lstStyle/>
          <a:p>
            <a:r>
              <a:rPr lang="as-IN" sz="1800" dirty="0" smtClean="0">
                <a:solidFill>
                  <a:srgbClr val="009644"/>
                </a:solidFill>
                <a:latin typeface="Nirmala UI" pitchFamily="34" charset="0"/>
                <a:ea typeface="Nirmala UI" pitchFamily="34" charset="0"/>
                <a:cs typeface="Nirmala UI" pitchFamily="34" charset="0"/>
              </a:rPr>
              <a:t>উপস্থাপক</a:t>
            </a:r>
            <a:r>
              <a:rPr lang="as-IN" sz="1800" dirty="0" smtClean="0">
                <a:solidFill>
                  <a:srgbClr val="009644"/>
                </a:solidFill>
                <a:latin typeface="Nirmala UI" pitchFamily="34" charset="0"/>
                <a:ea typeface="Nirmala UI" pitchFamily="34" charset="0"/>
                <a:cs typeface="Nirmala UI" pitchFamily="34" charset="0"/>
              </a:rPr>
              <a:t/>
            </a:r>
            <a:br>
              <a:rPr lang="as-IN" sz="1800" dirty="0" smtClean="0">
                <a:solidFill>
                  <a:srgbClr val="009644"/>
                </a:solidFill>
                <a:latin typeface="Nirmala UI" pitchFamily="34" charset="0"/>
                <a:ea typeface="Nirmala UI" pitchFamily="34" charset="0"/>
                <a:cs typeface="Nirmala UI" pitchFamily="34" charset="0"/>
              </a:rPr>
            </a:br>
            <a:r>
              <a:rPr lang="as-IN" sz="1800" dirty="0" smtClean="0">
                <a:solidFill>
                  <a:srgbClr val="009644"/>
                </a:solidFill>
                <a:latin typeface="Nirmala UI" pitchFamily="34" charset="0"/>
                <a:ea typeface="Nirmala UI" pitchFamily="34" charset="0"/>
                <a:cs typeface="Nirmala UI" pitchFamily="34" charset="0"/>
              </a:rPr>
              <a:t>সংগীতা </a:t>
            </a:r>
            <a:r>
              <a:rPr lang="as-IN" sz="1800" dirty="0" smtClean="0">
                <a:solidFill>
                  <a:srgbClr val="009644"/>
                </a:solidFill>
                <a:latin typeface="Nirmala UI" pitchFamily="34" charset="0"/>
                <a:ea typeface="Nirmala UI" pitchFamily="34" charset="0"/>
                <a:cs typeface="Nirmala UI" pitchFamily="34" charset="0"/>
              </a:rPr>
              <a:t>ঘোষ</a:t>
            </a:r>
            <a:br>
              <a:rPr lang="as-IN" sz="1800" dirty="0" smtClean="0">
                <a:solidFill>
                  <a:srgbClr val="009644"/>
                </a:solidFill>
                <a:latin typeface="Nirmala UI" pitchFamily="34" charset="0"/>
                <a:ea typeface="Nirmala UI" pitchFamily="34" charset="0"/>
                <a:cs typeface="Nirmala UI" pitchFamily="34" charset="0"/>
              </a:rPr>
            </a:br>
            <a:r>
              <a:rPr lang="as-IN" sz="1800" dirty="0" smtClean="0">
                <a:solidFill>
                  <a:srgbClr val="009644"/>
                </a:solidFill>
                <a:latin typeface="Nirmala UI" pitchFamily="34" charset="0"/>
                <a:ea typeface="Nirmala UI" pitchFamily="34" charset="0"/>
                <a:cs typeface="Nirmala UI" pitchFamily="34" charset="0"/>
              </a:rPr>
              <a:t>অংশকালীন </a:t>
            </a:r>
            <a:r>
              <a:rPr lang="as-IN" sz="1800" dirty="0" smtClean="0">
                <a:solidFill>
                  <a:srgbClr val="009644"/>
                </a:solidFill>
                <a:latin typeface="Nirmala UI" pitchFamily="34" charset="0"/>
                <a:ea typeface="Nirmala UI" pitchFamily="34" charset="0"/>
                <a:cs typeface="Nirmala UI" pitchFamily="34" charset="0"/>
              </a:rPr>
              <a:t>সহকাৰী অধ্যাপিকা </a:t>
            </a:r>
            <a:br>
              <a:rPr lang="as-IN" sz="1800" dirty="0" smtClean="0">
                <a:solidFill>
                  <a:srgbClr val="009644"/>
                </a:solidFill>
                <a:latin typeface="Nirmala UI" pitchFamily="34" charset="0"/>
                <a:ea typeface="Nirmala UI" pitchFamily="34" charset="0"/>
                <a:cs typeface="Nirmala UI" pitchFamily="34" charset="0"/>
              </a:rPr>
            </a:br>
            <a:r>
              <a:rPr lang="as-IN" sz="1800" dirty="0" smtClean="0">
                <a:solidFill>
                  <a:srgbClr val="009644"/>
                </a:solidFill>
                <a:latin typeface="Nirmala UI" pitchFamily="34" charset="0"/>
                <a:ea typeface="Nirmala UI" pitchFamily="34" charset="0"/>
                <a:cs typeface="Nirmala UI" pitchFamily="34" charset="0"/>
              </a:rPr>
              <a:t>অসমীয়া </a:t>
            </a:r>
            <a:r>
              <a:rPr lang="as-IN" sz="1800" dirty="0" smtClean="0">
                <a:solidFill>
                  <a:srgbClr val="009644"/>
                </a:solidFill>
                <a:latin typeface="Nirmala UI" pitchFamily="34" charset="0"/>
                <a:ea typeface="Nirmala UI" pitchFamily="34" charset="0"/>
                <a:cs typeface="Nirmala UI" pitchFamily="34" charset="0"/>
              </a:rPr>
              <a:t>বিভাগ</a:t>
            </a:r>
            <a:br>
              <a:rPr lang="as-IN" sz="1800" dirty="0" smtClean="0">
                <a:solidFill>
                  <a:srgbClr val="009644"/>
                </a:solidFill>
                <a:latin typeface="Nirmala UI" pitchFamily="34" charset="0"/>
                <a:ea typeface="Nirmala UI" pitchFamily="34" charset="0"/>
                <a:cs typeface="Nirmala UI" pitchFamily="34" charset="0"/>
              </a:rPr>
            </a:br>
            <a:r>
              <a:rPr lang="as-IN" sz="1800" dirty="0" smtClean="0">
                <a:solidFill>
                  <a:srgbClr val="009644"/>
                </a:solidFill>
                <a:latin typeface="Nirmala UI" pitchFamily="34" charset="0"/>
                <a:ea typeface="Nirmala UI" pitchFamily="34" charset="0"/>
                <a:cs typeface="Nirmala UI" pitchFamily="34" charset="0"/>
              </a:rPr>
              <a:t>পশ্চিম </a:t>
            </a:r>
            <a:r>
              <a:rPr lang="as-IN" sz="1800" dirty="0" smtClean="0">
                <a:solidFill>
                  <a:srgbClr val="009644"/>
                </a:solidFill>
                <a:latin typeface="Nirmala UI" pitchFamily="34" charset="0"/>
                <a:ea typeface="Nirmala UI" pitchFamily="34" charset="0"/>
                <a:cs typeface="Nirmala UI" pitchFamily="34" charset="0"/>
              </a:rPr>
              <a:t>গুৱাহাটী মহাবিদ্যালয়</a:t>
            </a:r>
            <a:endParaRPr lang="en-IN" sz="1800" dirty="0">
              <a:solidFill>
                <a:srgbClr val="009644"/>
              </a:solidFill>
              <a:latin typeface="Nirmala UI" pitchFamily="34" charset="0"/>
              <a:ea typeface="Nirmala UI" pitchFamily="34" charset="0"/>
              <a:cs typeface="Nirmala UI" pitchFamily="34" charset="0"/>
            </a:endParaRPr>
          </a:p>
        </p:txBody>
      </p:sp>
      <p:sp>
        <p:nvSpPr>
          <p:cNvPr id="7" name="Rounded Rectangle 6"/>
          <p:cNvSpPr/>
          <p:nvPr/>
        </p:nvSpPr>
        <p:spPr>
          <a:xfrm>
            <a:off x="395536" y="260648"/>
            <a:ext cx="8424936" cy="3816424"/>
          </a:xfrm>
          <a:prstGeom prst="roundRect">
            <a:avLst/>
          </a:prstGeom>
          <a:noFill/>
          <a:ln w="3810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cxnSp>
        <p:nvCxnSpPr>
          <p:cNvPr id="15" name="Elbow Connector 14"/>
          <p:cNvCxnSpPr/>
          <p:nvPr/>
        </p:nvCxnSpPr>
        <p:spPr>
          <a:xfrm>
            <a:off x="5020032" y="5085184"/>
            <a:ext cx="2160240" cy="1008112"/>
          </a:xfrm>
          <a:prstGeom prst="bentConnector3">
            <a:avLst>
              <a:gd name="adj1" fmla="val 52"/>
            </a:avLst>
          </a:prstGeom>
          <a:ln w="19050">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34" name="Elbow Connector 33"/>
          <p:cNvCxnSpPr/>
          <p:nvPr/>
        </p:nvCxnSpPr>
        <p:spPr>
          <a:xfrm>
            <a:off x="6693280" y="4365104"/>
            <a:ext cx="2088232" cy="1008112"/>
          </a:xfrm>
          <a:prstGeom prst="bentConnector3">
            <a:avLst>
              <a:gd name="adj1" fmla="val 99481"/>
            </a:avLst>
          </a:prstGeom>
          <a:ln w="19050">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939852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274638"/>
            <a:ext cx="8568952" cy="1210146"/>
          </a:xfrm>
        </p:spPr>
        <p:txBody>
          <a:bodyPr>
            <a:normAutofit/>
          </a:bodyPr>
          <a:lstStyle/>
          <a:p>
            <a:pPr algn="l"/>
            <a:r>
              <a:rPr lang="as-IN" b="1" i="1" dirty="0" smtClean="0">
                <a:solidFill>
                  <a:schemeClr val="accent2">
                    <a:lumMod val="75000"/>
                  </a:schemeClr>
                </a:solidFill>
                <a:latin typeface="Nirmala UI" pitchFamily="34" charset="0"/>
                <a:ea typeface="Nirmala UI" pitchFamily="34" charset="0"/>
                <a:cs typeface="Nirmala UI" pitchFamily="34" charset="0"/>
              </a:rPr>
              <a:t>আত্মজীৱনীখনৰ ষষ্ঠ অধ্যায় :</a:t>
            </a:r>
            <a:endParaRPr lang="en-IN" b="1" i="1" dirty="0">
              <a:solidFill>
                <a:schemeClr val="accent2">
                  <a:lumMod val="75000"/>
                </a:schemeClr>
              </a:solidFill>
              <a:latin typeface="Nirmala UI" pitchFamily="34" charset="0"/>
              <a:ea typeface="Nirmala UI" pitchFamily="34" charset="0"/>
              <a:cs typeface="Nirmala UI" pitchFamily="34" charset="0"/>
            </a:endParaRPr>
          </a:p>
        </p:txBody>
      </p:sp>
      <p:sp>
        <p:nvSpPr>
          <p:cNvPr id="3" name="Content Placeholder 2"/>
          <p:cNvSpPr>
            <a:spLocks noGrp="1"/>
          </p:cNvSpPr>
          <p:nvPr>
            <p:ph idx="1"/>
          </p:nvPr>
        </p:nvSpPr>
        <p:spPr>
          <a:xfrm>
            <a:off x="467544" y="1700808"/>
            <a:ext cx="8229600" cy="4137323"/>
          </a:xfrm>
        </p:spPr>
        <p:txBody>
          <a:bodyPr>
            <a:normAutofit/>
          </a:bodyPr>
          <a:lstStyle/>
          <a:p>
            <a:pPr algn="just">
              <a:buFont typeface="Wingdings" pitchFamily="2" charset="2"/>
              <a:buChar char="q"/>
            </a:pPr>
            <a:r>
              <a:rPr lang="as-IN" sz="1800" dirty="0" smtClean="0">
                <a:latin typeface="Nirmala UI" pitchFamily="34" charset="0"/>
                <a:ea typeface="Nirmala UI" pitchFamily="34" charset="0"/>
                <a:cs typeface="Nirmala UI" pitchFamily="34" charset="0"/>
              </a:rPr>
              <a:t>ষষ্ঠ অধ্যায়ৰ আৰম্ভণিতে ৰাজকুমাৰ বিদ্যাৰত্ন নামৰ এজন লোকে </a:t>
            </a:r>
            <a:r>
              <a:rPr lang="as-IN" sz="1800" dirty="0" smtClean="0">
                <a:latin typeface="Nirmala UI" pitchFamily="34" charset="0"/>
                <a:ea typeface="Nirmala UI" pitchFamily="34" charset="0"/>
                <a:cs typeface="Nirmala UI" pitchFamily="34" charset="0"/>
              </a:rPr>
              <a:t>শিৱসাগৰত</a:t>
            </a:r>
            <a:r>
              <a:rPr lang="en-GB" sz="1800" dirty="0" smtClean="0">
                <a:latin typeface="Nirmala UI" pitchFamily="34" charset="0"/>
                <a:ea typeface="Nirmala UI" pitchFamily="34" charset="0"/>
                <a:cs typeface="Nirmala UI" pitchFamily="34" charset="0"/>
              </a:rPr>
              <a:t> </a:t>
            </a:r>
            <a:r>
              <a:rPr lang="as-IN" sz="1800" dirty="0" smtClean="0">
                <a:latin typeface="Nirmala UI" pitchFamily="34" charset="0"/>
                <a:ea typeface="Nirmala UI" pitchFamily="34" charset="0"/>
                <a:cs typeface="Nirmala UI" pitchFamily="34" charset="0"/>
              </a:rPr>
              <a:t>ব্ৰাহ্মধৰ্ম </a:t>
            </a:r>
            <a:r>
              <a:rPr lang="as-IN" sz="1800" dirty="0" smtClean="0">
                <a:latin typeface="Nirmala UI" pitchFamily="34" charset="0"/>
                <a:ea typeface="Nirmala UI" pitchFamily="34" charset="0"/>
                <a:cs typeface="Nirmala UI" pitchFamily="34" charset="0"/>
              </a:rPr>
              <a:t>প্ৰচাৰৰ চেষ্টা কৰা আৰু স্থানীয় ৰাইজে কৰা তাৰ বিৰোধিতাৰ চিত্ৰ </a:t>
            </a:r>
            <a:r>
              <a:rPr lang="as-IN" sz="1800" dirty="0" smtClean="0">
                <a:latin typeface="Nirmala UI" pitchFamily="34" charset="0"/>
                <a:ea typeface="Nirmala UI" pitchFamily="34" charset="0"/>
                <a:cs typeface="Nirmala UI" pitchFamily="34" charset="0"/>
              </a:rPr>
              <a:t>অংকিত</a:t>
            </a:r>
            <a:r>
              <a:rPr lang="en-GB" sz="1800" dirty="0" smtClean="0">
                <a:latin typeface="Nirmala UI" pitchFamily="34" charset="0"/>
                <a:ea typeface="Nirmala UI" pitchFamily="34" charset="0"/>
                <a:cs typeface="Nirmala UI" pitchFamily="34" charset="0"/>
              </a:rPr>
              <a:t> </a:t>
            </a:r>
            <a:r>
              <a:rPr lang="as-IN" sz="1800" dirty="0" smtClean="0">
                <a:latin typeface="Nirmala UI" pitchFamily="34" charset="0"/>
                <a:ea typeface="Nirmala UI" pitchFamily="34" charset="0"/>
                <a:cs typeface="Nirmala UI" pitchFamily="34" charset="0"/>
              </a:rPr>
              <a:t>হৈছে</a:t>
            </a:r>
            <a:r>
              <a:rPr lang="as-IN" sz="1800" dirty="0" smtClean="0">
                <a:latin typeface="Nirmala UI" pitchFamily="34" charset="0"/>
                <a:ea typeface="Nirmala UI" pitchFamily="34" charset="0"/>
                <a:cs typeface="Nirmala UI" pitchFamily="34" charset="0"/>
              </a:rPr>
              <a:t>। লক্ষ্মীনাথ বেজবৰুৱাৰ কিশোৰ কালৰ দৈনিক কাৰ্যৰ তালিকা এখন </a:t>
            </a:r>
            <a:r>
              <a:rPr lang="as-IN" sz="1800" dirty="0" smtClean="0">
                <a:latin typeface="Nirmala UI" pitchFamily="34" charset="0"/>
                <a:ea typeface="Nirmala UI" pitchFamily="34" charset="0"/>
                <a:cs typeface="Nirmala UI" pitchFamily="34" charset="0"/>
              </a:rPr>
              <a:t>এই</a:t>
            </a:r>
            <a:r>
              <a:rPr lang="en-GB" sz="1800" dirty="0" smtClean="0">
                <a:latin typeface="Nirmala UI" pitchFamily="34" charset="0"/>
                <a:ea typeface="Nirmala UI" pitchFamily="34" charset="0"/>
                <a:cs typeface="Nirmala UI" pitchFamily="34" charset="0"/>
              </a:rPr>
              <a:t> </a:t>
            </a:r>
            <a:r>
              <a:rPr lang="as-IN" sz="1800" dirty="0" smtClean="0">
                <a:latin typeface="Nirmala UI" pitchFamily="34" charset="0"/>
                <a:ea typeface="Nirmala UI" pitchFamily="34" charset="0"/>
                <a:cs typeface="Nirmala UI" pitchFamily="34" charset="0"/>
              </a:rPr>
              <a:t>অধ্যায়ত </a:t>
            </a:r>
            <a:r>
              <a:rPr lang="as-IN" sz="1800" dirty="0" smtClean="0">
                <a:latin typeface="Nirmala UI" pitchFamily="34" charset="0"/>
                <a:ea typeface="Nirmala UI" pitchFamily="34" charset="0"/>
                <a:cs typeface="Nirmala UI" pitchFamily="34" charset="0"/>
              </a:rPr>
              <a:t>বৰ্ণিত হৈছে। যি কঠোৰ অনুশাসন আৰু নিয়মানুৱৰ্তিতাৰ মাজত </a:t>
            </a:r>
            <a:r>
              <a:rPr lang="as-IN" sz="1800" dirty="0" smtClean="0">
                <a:latin typeface="Nirmala UI" pitchFamily="34" charset="0"/>
                <a:ea typeface="Nirmala UI" pitchFamily="34" charset="0"/>
                <a:cs typeface="Nirmala UI" pitchFamily="34" charset="0"/>
              </a:rPr>
              <a:t>তেওঁৰ</a:t>
            </a:r>
            <a:r>
              <a:rPr lang="en-GB" sz="1800" dirty="0" smtClean="0">
                <a:latin typeface="Nirmala UI" pitchFamily="34" charset="0"/>
                <a:ea typeface="Nirmala UI" pitchFamily="34" charset="0"/>
                <a:cs typeface="Nirmala UI" pitchFamily="34" charset="0"/>
              </a:rPr>
              <a:t> </a:t>
            </a:r>
            <a:r>
              <a:rPr lang="as-IN" sz="1800" dirty="0" smtClean="0">
                <a:latin typeface="Nirmala UI" pitchFamily="34" charset="0"/>
                <a:ea typeface="Nirmala UI" pitchFamily="34" charset="0"/>
                <a:cs typeface="Nirmala UI" pitchFamily="34" charset="0"/>
              </a:rPr>
              <a:t>দৈনন্দিন </a:t>
            </a:r>
            <a:r>
              <a:rPr lang="as-IN" sz="1800" dirty="0" smtClean="0">
                <a:latin typeface="Nirmala UI" pitchFamily="34" charset="0"/>
                <a:ea typeface="Nirmala UI" pitchFamily="34" charset="0"/>
                <a:cs typeface="Nirmala UI" pitchFamily="34" charset="0"/>
              </a:rPr>
              <a:t>জীৱন অতিবাহিত হৈছিল, তাৰ পৰিচয় ইয়াত ফুটি উঠিছে।</a:t>
            </a:r>
            <a:endParaRPr lang="en-IN" sz="1800" dirty="0">
              <a:latin typeface="Nirmala UI" pitchFamily="34" charset="0"/>
              <a:ea typeface="Nirmala UI" pitchFamily="34" charset="0"/>
              <a:cs typeface="Nirmala UI" pitchFamily="34" charset="0"/>
            </a:endParaRPr>
          </a:p>
        </p:txBody>
      </p:sp>
    </p:spTree>
    <p:extLst>
      <p:ext uri="{BB962C8B-B14F-4D97-AF65-F5344CB8AC3E}">
        <p14:creationId xmlns:p14="http://schemas.microsoft.com/office/powerpoint/2010/main" val="16113490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274638"/>
            <a:ext cx="8640960" cy="1642194"/>
          </a:xfrm>
        </p:spPr>
        <p:txBody>
          <a:bodyPr>
            <a:noAutofit/>
          </a:bodyPr>
          <a:lstStyle/>
          <a:p>
            <a:pPr algn="l"/>
            <a:r>
              <a:rPr lang="as-IN" b="1" i="1" dirty="0" smtClean="0">
                <a:solidFill>
                  <a:schemeClr val="accent2">
                    <a:lumMod val="75000"/>
                  </a:schemeClr>
                </a:solidFill>
                <a:latin typeface="Nirmala UI" pitchFamily="34" charset="0"/>
                <a:ea typeface="Nirmala UI" pitchFamily="34" charset="0"/>
                <a:cs typeface="Nirmala UI" pitchFamily="34" charset="0"/>
              </a:rPr>
              <a:t>আত্মজীৱনীখনৰ সপ্তম অধ্যায় : </a:t>
            </a:r>
            <a:endParaRPr lang="en-IN" b="1" i="1" dirty="0">
              <a:solidFill>
                <a:schemeClr val="accent2">
                  <a:lumMod val="75000"/>
                </a:schemeClr>
              </a:solidFill>
              <a:latin typeface="Nirmala UI" pitchFamily="34" charset="0"/>
              <a:ea typeface="Nirmala UI" pitchFamily="34" charset="0"/>
              <a:cs typeface="Nirmala UI" pitchFamily="34" charset="0"/>
            </a:endParaRPr>
          </a:p>
        </p:txBody>
      </p:sp>
      <p:sp>
        <p:nvSpPr>
          <p:cNvPr id="3" name="Content Placeholder 2"/>
          <p:cNvSpPr>
            <a:spLocks noGrp="1"/>
          </p:cNvSpPr>
          <p:nvPr>
            <p:ph idx="1"/>
          </p:nvPr>
        </p:nvSpPr>
        <p:spPr>
          <a:xfrm>
            <a:off x="467544" y="2060848"/>
            <a:ext cx="8229600" cy="4104456"/>
          </a:xfrm>
        </p:spPr>
        <p:txBody>
          <a:bodyPr>
            <a:normAutofit/>
          </a:bodyPr>
          <a:lstStyle/>
          <a:p>
            <a:pPr algn="just">
              <a:buFont typeface="Wingdings" pitchFamily="2" charset="2"/>
              <a:buChar char="q"/>
            </a:pPr>
            <a:r>
              <a:rPr lang="as-IN" sz="1800" dirty="0" smtClean="0">
                <a:latin typeface="Nirmala UI" pitchFamily="34" charset="0"/>
                <a:ea typeface="Nirmala UI" pitchFamily="34" charset="0"/>
                <a:cs typeface="Nirmala UI" pitchFamily="34" charset="0"/>
              </a:rPr>
              <a:t>এই অধ্যায়ত বেজবৰুৱাই চন্দ্ৰকুমাৰ আগৰৱালা আৰু হেমচন্দ্ৰ গোস্বামী </a:t>
            </a:r>
            <a:r>
              <a:rPr lang="as-IN" sz="1800" dirty="0" smtClean="0">
                <a:latin typeface="Nirmala UI" pitchFamily="34" charset="0"/>
                <a:ea typeface="Nirmala UI" pitchFamily="34" charset="0"/>
                <a:cs typeface="Nirmala UI" pitchFamily="34" charset="0"/>
              </a:rPr>
              <a:t>আদি</a:t>
            </a:r>
            <a:r>
              <a:rPr lang="en-GB" sz="1800" dirty="0" smtClean="0">
                <a:latin typeface="Nirmala UI" pitchFamily="34" charset="0"/>
                <a:ea typeface="Nirmala UI" pitchFamily="34" charset="0"/>
                <a:cs typeface="Nirmala UI" pitchFamily="34" charset="0"/>
              </a:rPr>
              <a:t> </a:t>
            </a:r>
            <a:r>
              <a:rPr lang="as-IN" sz="1800" dirty="0" smtClean="0">
                <a:latin typeface="Nirmala UI" pitchFamily="34" charset="0"/>
                <a:ea typeface="Nirmala UI" pitchFamily="34" charset="0"/>
                <a:cs typeface="Nirmala UI" pitchFamily="34" charset="0"/>
              </a:rPr>
              <a:t>ছাত্ৰসকলৰ </a:t>
            </a:r>
            <a:r>
              <a:rPr lang="as-IN" sz="1800" dirty="0" smtClean="0">
                <a:latin typeface="Nirmala UI" pitchFamily="34" charset="0"/>
                <a:ea typeface="Nirmala UI" pitchFamily="34" charset="0"/>
                <a:cs typeface="Nirmala UI" pitchFamily="34" charset="0"/>
              </a:rPr>
              <a:t>সৈতে লগ হৈ ‘জোনাকী’ কাকত উলিওৱাৰ প্ৰসংগটো সবিস্তাৰে </a:t>
            </a:r>
            <a:r>
              <a:rPr lang="as-IN" sz="1800" dirty="0" smtClean="0">
                <a:latin typeface="Nirmala UI" pitchFamily="34" charset="0"/>
                <a:ea typeface="Nirmala UI" pitchFamily="34" charset="0"/>
                <a:cs typeface="Nirmala UI" pitchFamily="34" charset="0"/>
              </a:rPr>
              <a:t>বৰ্ণনা</a:t>
            </a:r>
            <a:r>
              <a:rPr lang="en-GB" sz="1800" dirty="0" smtClean="0">
                <a:latin typeface="Nirmala UI" pitchFamily="34" charset="0"/>
                <a:ea typeface="Nirmala UI" pitchFamily="34" charset="0"/>
                <a:cs typeface="Nirmala UI" pitchFamily="34" charset="0"/>
              </a:rPr>
              <a:t> </a:t>
            </a:r>
            <a:r>
              <a:rPr lang="as-IN" sz="1800" dirty="0" smtClean="0">
                <a:latin typeface="Nirmala UI" pitchFamily="34" charset="0"/>
                <a:ea typeface="Nirmala UI" pitchFamily="34" charset="0"/>
                <a:cs typeface="Nirmala UI" pitchFamily="34" charset="0"/>
              </a:rPr>
              <a:t>কৰা </a:t>
            </a:r>
            <a:r>
              <a:rPr lang="as-IN" sz="1800" dirty="0" smtClean="0">
                <a:latin typeface="Nirmala UI" pitchFamily="34" charset="0"/>
                <a:ea typeface="Nirmala UI" pitchFamily="34" charset="0"/>
                <a:cs typeface="Nirmala UI" pitchFamily="34" charset="0"/>
              </a:rPr>
              <a:t>হৈছে। অসমীয়া ভাষা উন্নতি সাধিনী সভা (অ: ভা: উ: সা: সভা) ৰ জন্ম, </a:t>
            </a:r>
            <a:r>
              <a:rPr lang="as-IN" sz="1800" dirty="0" smtClean="0">
                <a:latin typeface="Nirmala UI" pitchFamily="34" charset="0"/>
                <a:ea typeface="Nirmala UI" pitchFamily="34" charset="0"/>
                <a:cs typeface="Nirmala UI" pitchFamily="34" charset="0"/>
              </a:rPr>
              <a:t>সভাৰ</a:t>
            </a:r>
            <a:r>
              <a:rPr lang="en-GB" sz="1800" dirty="0" smtClean="0">
                <a:latin typeface="Nirmala UI" pitchFamily="34" charset="0"/>
                <a:ea typeface="Nirmala UI" pitchFamily="34" charset="0"/>
                <a:cs typeface="Nirmala UI" pitchFamily="34" charset="0"/>
              </a:rPr>
              <a:t> </a:t>
            </a:r>
            <a:r>
              <a:rPr lang="as-IN" sz="1800" dirty="0" smtClean="0">
                <a:latin typeface="Nirmala UI" pitchFamily="34" charset="0"/>
                <a:ea typeface="Nirmala UI" pitchFamily="34" charset="0"/>
                <a:cs typeface="Nirmala UI" pitchFamily="34" charset="0"/>
              </a:rPr>
              <a:t>উদ্দেশ্য</a:t>
            </a:r>
            <a:r>
              <a:rPr lang="as-IN" sz="1800" dirty="0" smtClean="0">
                <a:latin typeface="Nirmala UI" pitchFamily="34" charset="0"/>
                <a:ea typeface="Nirmala UI" pitchFamily="34" charset="0"/>
                <a:cs typeface="Nirmala UI" pitchFamily="34" charset="0"/>
              </a:rPr>
              <a:t>, ‘জোনাকী’ ৰ জন্ম, প্ৰথম বছৰ জোনাকীৰ পৰা শেষৰ সংখ্যা </a:t>
            </a:r>
            <a:r>
              <a:rPr lang="as-IN" sz="1800" dirty="0" smtClean="0">
                <a:latin typeface="Nirmala UI" pitchFamily="34" charset="0"/>
                <a:ea typeface="Nirmala UI" pitchFamily="34" charset="0"/>
                <a:cs typeface="Nirmala UI" pitchFamily="34" charset="0"/>
              </a:rPr>
              <a:t>জোনাকীলৈ</a:t>
            </a:r>
            <a:r>
              <a:rPr lang="en-GB" sz="1800" dirty="0" smtClean="0">
                <a:latin typeface="Nirmala UI" pitchFamily="34" charset="0"/>
                <a:ea typeface="Nirmala UI" pitchFamily="34" charset="0"/>
                <a:cs typeface="Nirmala UI" pitchFamily="34" charset="0"/>
              </a:rPr>
              <a:t> </a:t>
            </a:r>
            <a:r>
              <a:rPr lang="as-IN" sz="1800" dirty="0" smtClean="0">
                <a:latin typeface="Nirmala UI" pitchFamily="34" charset="0"/>
                <a:ea typeface="Nirmala UI" pitchFamily="34" charset="0"/>
                <a:cs typeface="Nirmala UI" pitchFamily="34" charset="0"/>
              </a:rPr>
              <a:t>ইয়াৰ </a:t>
            </a:r>
            <a:r>
              <a:rPr lang="as-IN" sz="1800" dirty="0" smtClean="0">
                <a:latin typeface="Nirmala UI" pitchFamily="34" charset="0"/>
                <a:ea typeface="Nirmala UI" pitchFamily="34" charset="0"/>
                <a:cs typeface="Nirmala UI" pitchFamily="34" charset="0"/>
              </a:rPr>
              <a:t>সম্পাদক, বিভিন্ন লেখা, ছেক্সপীয়েৰৰ ‘কমেডী অৱ এৰৰ্ছ’ ৰ ‘ভ্ৰমৰঙ্গ’ </a:t>
            </a:r>
            <a:r>
              <a:rPr lang="as-IN" sz="1800" dirty="0" smtClean="0">
                <a:latin typeface="Nirmala UI" pitchFamily="34" charset="0"/>
                <a:ea typeface="Nirmala UI" pitchFamily="34" charset="0"/>
                <a:cs typeface="Nirmala UI" pitchFamily="34" charset="0"/>
              </a:rPr>
              <a:t>নামেৰে</a:t>
            </a:r>
            <a:r>
              <a:rPr lang="en-GB" sz="1800" dirty="0" smtClean="0">
                <a:latin typeface="Nirmala UI" pitchFamily="34" charset="0"/>
                <a:ea typeface="Nirmala UI" pitchFamily="34" charset="0"/>
                <a:cs typeface="Nirmala UI" pitchFamily="34" charset="0"/>
              </a:rPr>
              <a:t> </a:t>
            </a:r>
            <a:r>
              <a:rPr lang="as-IN" sz="1800" dirty="0" smtClean="0">
                <a:latin typeface="Nirmala UI" pitchFamily="34" charset="0"/>
                <a:ea typeface="Nirmala UI" pitchFamily="34" charset="0"/>
                <a:cs typeface="Nirmala UI" pitchFamily="34" charset="0"/>
              </a:rPr>
              <a:t>অসমীয়ালৈ </a:t>
            </a:r>
            <a:r>
              <a:rPr lang="as-IN" sz="1800" dirty="0" smtClean="0">
                <a:latin typeface="Nirmala UI" pitchFamily="34" charset="0"/>
                <a:ea typeface="Nirmala UI" pitchFamily="34" charset="0"/>
                <a:cs typeface="Nirmala UI" pitchFamily="34" charset="0"/>
              </a:rPr>
              <a:t>ভাঙনি আদি অসমীয়া সাহিত্যৰ বুৰঞ্জীৰ ভালেসংখ্যক স্মৰণীয় </a:t>
            </a:r>
            <a:r>
              <a:rPr lang="as-IN" sz="1800" dirty="0" smtClean="0">
                <a:latin typeface="Nirmala UI" pitchFamily="34" charset="0"/>
                <a:ea typeface="Nirmala UI" pitchFamily="34" charset="0"/>
                <a:cs typeface="Nirmala UI" pitchFamily="34" charset="0"/>
              </a:rPr>
              <a:t>পৃষ্ঠা</a:t>
            </a:r>
            <a:r>
              <a:rPr lang="en-GB" sz="1800" dirty="0" smtClean="0">
                <a:latin typeface="Nirmala UI" pitchFamily="34" charset="0"/>
                <a:ea typeface="Nirmala UI" pitchFamily="34" charset="0"/>
                <a:cs typeface="Nirmala UI" pitchFamily="34" charset="0"/>
              </a:rPr>
              <a:t> </a:t>
            </a:r>
            <a:r>
              <a:rPr lang="as-IN" sz="1800" dirty="0" smtClean="0">
                <a:latin typeface="Nirmala UI" pitchFamily="34" charset="0"/>
                <a:ea typeface="Nirmala UI" pitchFamily="34" charset="0"/>
                <a:cs typeface="Nirmala UI" pitchFamily="34" charset="0"/>
              </a:rPr>
              <a:t>বেজবৰুৱাই </a:t>
            </a:r>
            <a:r>
              <a:rPr lang="as-IN" sz="1800" dirty="0" smtClean="0">
                <a:latin typeface="Nirmala UI" pitchFamily="34" charset="0"/>
                <a:ea typeface="Nirmala UI" pitchFamily="34" charset="0"/>
                <a:cs typeface="Nirmala UI" pitchFamily="34" charset="0"/>
              </a:rPr>
              <a:t>এই অধ্যায়ত সুন্দৰভাৱে পৰিস্ফুট কৰি তুলিছে।</a:t>
            </a:r>
            <a:endParaRPr lang="en-IN" sz="1800" dirty="0">
              <a:latin typeface="Nirmala UI" pitchFamily="34" charset="0"/>
              <a:ea typeface="Nirmala UI" pitchFamily="34" charset="0"/>
              <a:cs typeface="Nirmala UI" pitchFamily="34" charset="0"/>
            </a:endParaRPr>
          </a:p>
        </p:txBody>
      </p:sp>
    </p:spTree>
    <p:extLst>
      <p:ext uri="{BB962C8B-B14F-4D97-AF65-F5344CB8AC3E}">
        <p14:creationId xmlns:p14="http://schemas.microsoft.com/office/powerpoint/2010/main" val="13268808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188640"/>
            <a:ext cx="8640960" cy="1426170"/>
          </a:xfrm>
        </p:spPr>
        <p:txBody>
          <a:bodyPr>
            <a:noAutofit/>
          </a:bodyPr>
          <a:lstStyle/>
          <a:p>
            <a:pPr algn="l"/>
            <a:r>
              <a:rPr lang="as-IN" b="1" i="1" dirty="0" smtClean="0">
                <a:solidFill>
                  <a:schemeClr val="accent2">
                    <a:lumMod val="75000"/>
                  </a:schemeClr>
                </a:solidFill>
                <a:latin typeface="Nirmala UI" pitchFamily="34" charset="0"/>
                <a:ea typeface="Nirmala UI" pitchFamily="34" charset="0"/>
                <a:cs typeface="Nirmala UI" pitchFamily="34" charset="0"/>
              </a:rPr>
              <a:t>আত্মজীৱনীখনৰ অষ্টম অধ্যায় : </a:t>
            </a:r>
            <a:endParaRPr lang="en-IN" b="1" i="1" dirty="0">
              <a:solidFill>
                <a:schemeClr val="accent2">
                  <a:lumMod val="75000"/>
                </a:schemeClr>
              </a:solidFill>
              <a:latin typeface="Nirmala UI" pitchFamily="34" charset="0"/>
              <a:ea typeface="Nirmala UI" pitchFamily="34" charset="0"/>
              <a:cs typeface="Nirmala UI" pitchFamily="34" charset="0"/>
            </a:endParaRPr>
          </a:p>
        </p:txBody>
      </p:sp>
      <p:sp>
        <p:nvSpPr>
          <p:cNvPr id="3" name="Content Placeholder 2"/>
          <p:cNvSpPr>
            <a:spLocks noGrp="1"/>
          </p:cNvSpPr>
          <p:nvPr>
            <p:ph idx="1"/>
          </p:nvPr>
        </p:nvSpPr>
        <p:spPr>
          <a:xfrm>
            <a:off x="467544" y="1916832"/>
            <a:ext cx="8229600" cy="3201219"/>
          </a:xfrm>
        </p:spPr>
        <p:txBody>
          <a:bodyPr>
            <a:normAutofit/>
          </a:bodyPr>
          <a:lstStyle/>
          <a:p>
            <a:pPr algn="just">
              <a:buFont typeface="Wingdings" pitchFamily="2" charset="2"/>
              <a:buChar char="q"/>
            </a:pPr>
            <a:r>
              <a:rPr lang="as-IN" sz="1800" dirty="0" smtClean="0">
                <a:latin typeface="Nirmala UI" pitchFamily="34" charset="0"/>
                <a:ea typeface="Nirmala UI" pitchFamily="34" charset="0"/>
                <a:cs typeface="Nirmala UI" pitchFamily="34" charset="0"/>
              </a:rPr>
              <a:t>আত্মজীৱনীখনৰ প্ৰথম ভাগৰ অন্তিমটো অধ্যায়ত কলেজৰ তৃতীয় বাৰ্ষিক </a:t>
            </a:r>
            <a:r>
              <a:rPr lang="as-IN" sz="1800" dirty="0" smtClean="0">
                <a:latin typeface="Nirmala UI" pitchFamily="34" charset="0"/>
                <a:ea typeface="Nirmala UI" pitchFamily="34" charset="0"/>
                <a:cs typeface="Nirmala UI" pitchFamily="34" charset="0"/>
              </a:rPr>
              <a:t>শ্ৰেণীৰ</a:t>
            </a:r>
            <a:r>
              <a:rPr lang="en-GB" sz="1800" dirty="0" smtClean="0">
                <a:latin typeface="Nirmala UI" pitchFamily="34" charset="0"/>
                <a:ea typeface="Nirmala UI" pitchFamily="34" charset="0"/>
                <a:cs typeface="Nirmala UI" pitchFamily="34" charset="0"/>
              </a:rPr>
              <a:t> </a:t>
            </a:r>
            <a:r>
              <a:rPr lang="as-IN" sz="1800" dirty="0" smtClean="0">
                <a:latin typeface="Nirmala UI" pitchFamily="34" charset="0"/>
                <a:ea typeface="Nirmala UI" pitchFamily="34" charset="0"/>
                <a:cs typeface="Nirmala UI" pitchFamily="34" charset="0"/>
              </a:rPr>
              <a:t>ছাত্ৰ </a:t>
            </a:r>
            <a:r>
              <a:rPr lang="as-IN" sz="1800" dirty="0" smtClean="0">
                <a:latin typeface="Nirmala UI" pitchFamily="34" charset="0"/>
                <a:ea typeface="Nirmala UI" pitchFamily="34" charset="0"/>
                <a:cs typeface="Nirmala UI" pitchFamily="34" charset="0"/>
              </a:rPr>
              <a:t>বেজবৰুৱাৰ মনত বিভিন্ন ভাব, চিন্তা আৰু কল্পনাৰে কেনেকৈ যৌৱনৰ </a:t>
            </a:r>
            <a:r>
              <a:rPr lang="as-IN" sz="1800" dirty="0" smtClean="0">
                <a:latin typeface="Nirmala UI" pitchFamily="34" charset="0"/>
                <a:ea typeface="Nirmala UI" pitchFamily="34" charset="0"/>
                <a:cs typeface="Nirmala UI" pitchFamily="34" charset="0"/>
              </a:rPr>
              <a:t>ৰং</a:t>
            </a:r>
            <a:r>
              <a:rPr lang="en-GB" sz="1800" dirty="0" smtClean="0">
                <a:latin typeface="Nirmala UI" pitchFamily="34" charset="0"/>
                <a:ea typeface="Nirmala UI" pitchFamily="34" charset="0"/>
                <a:cs typeface="Nirmala UI" pitchFamily="34" charset="0"/>
              </a:rPr>
              <a:t> </a:t>
            </a:r>
            <a:r>
              <a:rPr lang="as-IN" sz="1800" dirty="0" smtClean="0">
                <a:latin typeface="Nirmala UI" pitchFamily="34" charset="0"/>
                <a:ea typeface="Nirmala UI" pitchFamily="34" charset="0"/>
                <a:cs typeface="Nirmala UI" pitchFamily="34" charset="0"/>
              </a:rPr>
              <a:t>লাগিছিল,সেয়া </a:t>
            </a:r>
            <a:r>
              <a:rPr lang="as-IN" sz="1800" dirty="0" smtClean="0">
                <a:latin typeface="Nirmala UI" pitchFamily="34" charset="0"/>
                <a:ea typeface="Nirmala UI" pitchFamily="34" charset="0"/>
                <a:cs typeface="Nirmala UI" pitchFamily="34" charset="0"/>
              </a:rPr>
              <a:t>বেজবৰুৱাই মনোৰম ভাষাৰে এই অধ্যায়ত বৰ্ণনা কৰিছে।</a:t>
            </a:r>
            <a:endParaRPr lang="en-IN" sz="1800" dirty="0">
              <a:latin typeface="Nirmala UI" pitchFamily="34" charset="0"/>
              <a:ea typeface="Nirmala UI" pitchFamily="34" charset="0"/>
              <a:cs typeface="Nirmala UI" pitchFamily="34" charset="0"/>
            </a:endParaRPr>
          </a:p>
        </p:txBody>
      </p:sp>
    </p:spTree>
    <p:extLst>
      <p:ext uri="{BB962C8B-B14F-4D97-AF65-F5344CB8AC3E}">
        <p14:creationId xmlns:p14="http://schemas.microsoft.com/office/powerpoint/2010/main" val="38151746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714202"/>
          </a:xfrm>
        </p:spPr>
        <p:txBody>
          <a:bodyPr>
            <a:normAutofit/>
          </a:bodyPr>
          <a:lstStyle/>
          <a:p>
            <a:pPr algn="l"/>
            <a:r>
              <a:rPr lang="en-IN" b="1" i="1" dirty="0" smtClean="0">
                <a:solidFill>
                  <a:schemeClr val="accent2">
                    <a:lumMod val="75000"/>
                  </a:schemeClr>
                </a:solidFill>
                <a:latin typeface="Nirmala UI" pitchFamily="34" charset="0"/>
                <a:ea typeface="Nirmala UI" pitchFamily="34" charset="0"/>
                <a:cs typeface="Nirmala UI" pitchFamily="34" charset="0"/>
              </a:rPr>
              <a:t>‘</a:t>
            </a:r>
            <a:r>
              <a:rPr lang="as-IN" b="1" i="1" dirty="0" smtClean="0">
                <a:solidFill>
                  <a:schemeClr val="accent2">
                    <a:lumMod val="75000"/>
                  </a:schemeClr>
                </a:solidFill>
                <a:latin typeface="Nirmala UI" pitchFamily="34" charset="0"/>
                <a:ea typeface="Nirmala UI" pitchFamily="34" charset="0"/>
                <a:cs typeface="Nirmala UI" pitchFamily="34" charset="0"/>
              </a:rPr>
              <a:t>মোৰ জীৱন সোঁৱৰণ’ আত্মজীৱনীৰ চৰিত্ৰ চিত্ৰণ :</a:t>
            </a:r>
            <a:endParaRPr lang="en-IN" b="1" i="1" dirty="0">
              <a:solidFill>
                <a:schemeClr val="accent2">
                  <a:lumMod val="75000"/>
                </a:schemeClr>
              </a:solidFill>
              <a:latin typeface="Nirmala UI" pitchFamily="34" charset="0"/>
              <a:ea typeface="Nirmala UI" pitchFamily="34" charset="0"/>
              <a:cs typeface="Nirmala UI" pitchFamily="34" charset="0"/>
            </a:endParaRPr>
          </a:p>
        </p:txBody>
      </p:sp>
      <p:sp>
        <p:nvSpPr>
          <p:cNvPr id="3" name="Content Placeholder 2"/>
          <p:cNvSpPr>
            <a:spLocks noGrp="1"/>
          </p:cNvSpPr>
          <p:nvPr>
            <p:ph idx="1"/>
          </p:nvPr>
        </p:nvSpPr>
        <p:spPr>
          <a:xfrm>
            <a:off x="467544" y="2348880"/>
            <a:ext cx="8229600" cy="3345235"/>
          </a:xfrm>
        </p:spPr>
        <p:txBody>
          <a:bodyPr>
            <a:normAutofit/>
          </a:bodyPr>
          <a:lstStyle/>
          <a:p>
            <a:pPr algn="just">
              <a:buFont typeface="Wingdings" pitchFamily="2" charset="2"/>
              <a:buChar char="q"/>
            </a:pPr>
            <a:r>
              <a:rPr lang="as-IN" sz="1800" dirty="0" smtClean="0">
                <a:latin typeface="Nirmala UI" pitchFamily="34" charset="0"/>
                <a:ea typeface="Nirmala UI" pitchFamily="34" charset="0"/>
                <a:cs typeface="Nirmala UI" pitchFamily="34" charset="0"/>
              </a:rPr>
              <a:t>ডাঙৰীয়া দীননাথ বেজবৰুৱা</a:t>
            </a:r>
          </a:p>
          <a:p>
            <a:pPr algn="just">
              <a:buFont typeface="Wingdings" pitchFamily="2" charset="2"/>
              <a:buChar char="q"/>
            </a:pPr>
            <a:r>
              <a:rPr lang="as-IN" sz="1800" dirty="0" smtClean="0">
                <a:latin typeface="Nirmala UI" pitchFamily="34" charset="0"/>
                <a:ea typeface="Nirmala UI" pitchFamily="34" charset="0"/>
                <a:cs typeface="Nirmala UI" pitchFamily="34" charset="0"/>
              </a:rPr>
              <a:t>ৰবিনাথ মাজুদলৰ বৰুৱা</a:t>
            </a:r>
          </a:p>
          <a:p>
            <a:pPr algn="just">
              <a:buFont typeface="Wingdings" pitchFamily="2" charset="2"/>
              <a:buChar char="q"/>
            </a:pPr>
            <a:r>
              <a:rPr lang="as-IN" sz="1800" dirty="0" smtClean="0">
                <a:latin typeface="Nirmala UI" pitchFamily="34" charset="0"/>
                <a:ea typeface="Nirmala UI" pitchFamily="34" charset="0"/>
                <a:cs typeface="Nirmala UI" pitchFamily="34" charset="0"/>
              </a:rPr>
              <a:t>মৌজাদাৰ ঘিণাৰাম বৰুৱা </a:t>
            </a:r>
          </a:p>
          <a:p>
            <a:pPr algn="just">
              <a:buFont typeface="Wingdings" pitchFamily="2" charset="2"/>
              <a:buChar char="q"/>
            </a:pPr>
            <a:r>
              <a:rPr lang="as-IN" sz="1800" dirty="0" smtClean="0">
                <a:latin typeface="Nirmala UI" pitchFamily="34" charset="0"/>
                <a:ea typeface="Nirmala UI" pitchFamily="34" charset="0"/>
                <a:cs typeface="Nirmala UI" pitchFamily="34" charset="0"/>
              </a:rPr>
              <a:t>ধনী</a:t>
            </a:r>
          </a:p>
          <a:p>
            <a:pPr algn="just">
              <a:buFont typeface="Wingdings" pitchFamily="2" charset="2"/>
              <a:buChar char="q"/>
            </a:pPr>
            <a:r>
              <a:rPr lang="as-IN" sz="1800" dirty="0" smtClean="0">
                <a:latin typeface="Nirmala UI" pitchFamily="34" charset="0"/>
                <a:ea typeface="Nirmala UI" pitchFamily="34" charset="0"/>
                <a:cs typeface="Nirmala UI" pitchFamily="34" charset="0"/>
              </a:rPr>
              <a:t>পিয়ালী</a:t>
            </a:r>
          </a:p>
          <a:p>
            <a:pPr algn="just">
              <a:buFont typeface="Wingdings" pitchFamily="2" charset="2"/>
              <a:buChar char="q"/>
            </a:pPr>
            <a:r>
              <a:rPr lang="as-IN" sz="1800" dirty="0" smtClean="0">
                <a:latin typeface="Nirmala UI" pitchFamily="34" charset="0"/>
                <a:ea typeface="Nirmala UI" pitchFamily="34" charset="0"/>
                <a:cs typeface="Nirmala UI" pitchFamily="34" charset="0"/>
              </a:rPr>
              <a:t>মনপুৰ ইত্যাদি।</a:t>
            </a:r>
            <a:endParaRPr lang="en-IN" sz="1800" dirty="0">
              <a:latin typeface="Nirmala UI" pitchFamily="34" charset="0"/>
              <a:ea typeface="Nirmala UI" pitchFamily="34" charset="0"/>
              <a:cs typeface="Nirmala UI" pitchFamily="34" charset="0"/>
            </a:endParaRPr>
          </a:p>
        </p:txBody>
      </p:sp>
    </p:spTree>
    <p:extLst>
      <p:ext uri="{BB962C8B-B14F-4D97-AF65-F5344CB8AC3E}">
        <p14:creationId xmlns:p14="http://schemas.microsoft.com/office/powerpoint/2010/main" val="22045947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332656"/>
            <a:ext cx="8229600" cy="1800200"/>
          </a:xfrm>
        </p:spPr>
        <p:txBody>
          <a:bodyPr anchor="ctr">
            <a:noAutofit/>
          </a:bodyPr>
          <a:lstStyle/>
          <a:p>
            <a:pPr marL="0" indent="0" algn="l"/>
            <a:r>
              <a:rPr lang="as-IN" b="1" i="1" dirty="0" smtClean="0">
                <a:solidFill>
                  <a:schemeClr val="accent2">
                    <a:lumMod val="75000"/>
                  </a:schemeClr>
                </a:solidFill>
                <a:latin typeface="Nirmala UI" pitchFamily="34" charset="0"/>
                <a:ea typeface="Nirmala UI" pitchFamily="34" charset="0"/>
                <a:cs typeface="Nirmala UI" pitchFamily="34" charset="0"/>
              </a:rPr>
              <a:t>আত্মজীৱনীখনত প্ৰতিফলিত সমকালীন সমাজ-জীৱনৰ চিত্ৰ :</a:t>
            </a:r>
            <a:endParaRPr lang="en-IN" b="1" i="1" dirty="0">
              <a:solidFill>
                <a:schemeClr val="accent2">
                  <a:lumMod val="75000"/>
                </a:schemeClr>
              </a:solidFill>
              <a:latin typeface="Nirmala UI" pitchFamily="34" charset="0"/>
              <a:ea typeface="Nirmala UI" pitchFamily="34" charset="0"/>
              <a:cs typeface="Nirmala UI" pitchFamily="34" charset="0"/>
            </a:endParaRPr>
          </a:p>
        </p:txBody>
      </p:sp>
      <p:sp>
        <p:nvSpPr>
          <p:cNvPr id="3" name="Content Placeholder 2"/>
          <p:cNvSpPr>
            <a:spLocks noGrp="1"/>
          </p:cNvSpPr>
          <p:nvPr>
            <p:ph idx="1"/>
          </p:nvPr>
        </p:nvSpPr>
        <p:spPr>
          <a:xfrm>
            <a:off x="467544" y="2348880"/>
            <a:ext cx="8229600" cy="3888432"/>
          </a:xfrm>
        </p:spPr>
        <p:txBody>
          <a:bodyPr>
            <a:normAutofit/>
          </a:bodyPr>
          <a:lstStyle/>
          <a:p>
            <a:pPr algn="just">
              <a:buFont typeface="Wingdings" pitchFamily="2" charset="2"/>
              <a:buChar char="q"/>
            </a:pPr>
            <a:r>
              <a:rPr lang="as-IN" sz="1800" dirty="0" smtClean="0">
                <a:latin typeface="Nirmala UI" pitchFamily="34" charset="0"/>
                <a:ea typeface="Nirmala UI" pitchFamily="34" charset="0"/>
                <a:cs typeface="Nirmala UI" pitchFamily="34" charset="0"/>
              </a:rPr>
              <a:t>সাহিত্যৰথী লক্ষ্মীনাথ বেজবৰুৱাৰ আত্মজীৱনী ‘মোৰ জীৱন সোঁৱৰণ’ ত </a:t>
            </a:r>
            <a:r>
              <a:rPr lang="as-IN" sz="1800" dirty="0" smtClean="0">
                <a:latin typeface="Nirmala UI" pitchFamily="34" charset="0"/>
                <a:ea typeface="Nirmala UI" pitchFamily="34" charset="0"/>
                <a:cs typeface="Nirmala UI" pitchFamily="34" charset="0"/>
              </a:rPr>
              <a:t>ঊনবিংশ</a:t>
            </a:r>
            <a:r>
              <a:rPr lang="en-GB" sz="1800" dirty="0" smtClean="0">
                <a:latin typeface="Nirmala UI" pitchFamily="34" charset="0"/>
                <a:ea typeface="Nirmala UI" pitchFamily="34" charset="0"/>
                <a:cs typeface="Nirmala UI" pitchFamily="34" charset="0"/>
              </a:rPr>
              <a:t> </a:t>
            </a:r>
            <a:r>
              <a:rPr lang="as-IN" sz="1800" dirty="0" smtClean="0">
                <a:latin typeface="Nirmala UI" pitchFamily="34" charset="0"/>
                <a:ea typeface="Nirmala UI" pitchFamily="34" charset="0"/>
                <a:cs typeface="Nirmala UI" pitchFamily="34" charset="0"/>
              </a:rPr>
              <a:t>শতিকাৰ </a:t>
            </a:r>
            <a:r>
              <a:rPr lang="as-IN" sz="1800" dirty="0" smtClean="0">
                <a:latin typeface="Nirmala UI" pitchFamily="34" charset="0"/>
                <a:ea typeface="Nirmala UI" pitchFamily="34" charset="0"/>
                <a:cs typeface="Nirmala UI" pitchFamily="34" charset="0"/>
              </a:rPr>
              <a:t>সামাজিক-সাংস্কৃতিক জীৱনৰ চিত্ৰ পৰিস্ফূট হোৱা দেখা যায়</a:t>
            </a:r>
            <a:r>
              <a:rPr lang="as-IN" sz="1800" dirty="0" smtClean="0">
                <a:latin typeface="Nirmala UI" pitchFamily="34" charset="0"/>
                <a:ea typeface="Nirmala UI" pitchFamily="34" charset="0"/>
                <a:cs typeface="Nirmala UI" pitchFamily="34" charset="0"/>
              </a:rPr>
              <a:t>।</a:t>
            </a:r>
            <a:r>
              <a:rPr lang="en-GB" sz="1800" dirty="0" smtClean="0">
                <a:latin typeface="Nirmala UI" pitchFamily="34" charset="0"/>
                <a:ea typeface="Nirmala UI" pitchFamily="34" charset="0"/>
                <a:cs typeface="Nirmala UI" pitchFamily="34" charset="0"/>
              </a:rPr>
              <a:t> </a:t>
            </a:r>
            <a:r>
              <a:rPr lang="as-IN" sz="1800" dirty="0" smtClean="0">
                <a:latin typeface="Nirmala UI" pitchFamily="34" charset="0"/>
                <a:ea typeface="Nirmala UI" pitchFamily="34" charset="0"/>
                <a:cs typeface="Nirmala UI" pitchFamily="34" charset="0"/>
              </a:rPr>
              <a:t>আত্মজীৱনীখনত </a:t>
            </a:r>
            <a:r>
              <a:rPr lang="as-IN" sz="1800" dirty="0" smtClean="0">
                <a:latin typeface="Nirmala UI" pitchFamily="34" charset="0"/>
                <a:ea typeface="Nirmala UI" pitchFamily="34" charset="0"/>
                <a:cs typeface="Nirmala UI" pitchFamily="34" charset="0"/>
              </a:rPr>
              <a:t>ঘাইকৈ নিভাঁজ অসমীয়া সমাজৰ ছবিৰ লগতে </a:t>
            </a:r>
            <a:r>
              <a:rPr lang="as-IN" sz="1800" dirty="0" smtClean="0">
                <a:latin typeface="Nirmala UI" pitchFamily="34" charset="0"/>
                <a:ea typeface="Nirmala UI" pitchFamily="34" charset="0"/>
                <a:cs typeface="Nirmala UI" pitchFamily="34" charset="0"/>
              </a:rPr>
              <a:t>কলিকতাৰ</a:t>
            </a:r>
            <a:r>
              <a:rPr lang="en-GB" sz="1800" dirty="0" smtClean="0">
                <a:latin typeface="Nirmala UI" pitchFamily="34" charset="0"/>
                <a:ea typeface="Nirmala UI" pitchFamily="34" charset="0"/>
                <a:cs typeface="Nirmala UI" pitchFamily="34" charset="0"/>
              </a:rPr>
              <a:t> </a:t>
            </a:r>
            <a:r>
              <a:rPr lang="as-IN" sz="1800" dirty="0" smtClean="0">
                <a:latin typeface="Nirmala UI" pitchFamily="34" charset="0"/>
                <a:ea typeface="Nirmala UI" pitchFamily="34" charset="0"/>
                <a:cs typeface="Nirmala UI" pitchFamily="34" charset="0"/>
              </a:rPr>
              <a:t>বঙলুৱা </a:t>
            </a:r>
            <a:r>
              <a:rPr lang="as-IN" sz="1800" dirty="0" smtClean="0">
                <a:latin typeface="Nirmala UI" pitchFamily="34" charset="0"/>
                <a:ea typeface="Nirmala UI" pitchFamily="34" charset="0"/>
                <a:cs typeface="Nirmala UI" pitchFamily="34" charset="0"/>
              </a:rPr>
              <a:t>সমাজৰ বিচিত্ৰ ছবি প্ৰতিফলিত হৈছে।  মুঠতে বেজবৰুৱাৰ নিপুণ </a:t>
            </a:r>
            <a:r>
              <a:rPr lang="as-IN" sz="1800" dirty="0" smtClean="0">
                <a:latin typeface="Nirmala UI" pitchFamily="34" charset="0"/>
                <a:ea typeface="Nirmala UI" pitchFamily="34" charset="0"/>
                <a:cs typeface="Nirmala UI" pitchFamily="34" charset="0"/>
              </a:rPr>
              <a:t>হাতৰ</a:t>
            </a:r>
            <a:r>
              <a:rPr lang="en-GB" sz="1800" dirty="0" smtClean="0">
                <a:latin typeface="Nirmala UI" pitchFamily="34" charset="0"/>
                <a:ea typeface="Nirmala UI" pitchFamily="34" charset="0"/>
                <a:cs typeface="Nirmala UI" pitchFamily="34" charset="0"/>
              </a:rPr>
              <a:t> </a:t>
            </a:r>
            <a:r>
              <a:rPr lang="as-IN" sz="1800" dirty="0" smtClean="0">
                <a:latin typeface="Nirmala UI" pitchFamily="34" charset="0"/>
                <a:ea typeface="Nirmala UI" pitchFamily="34" charset="0"/>
                <a:cs typeface="Nirmala UI" pitchFamily="34" charset="0"/>
              </a:rPr>
              <a:t>পৰশত </a:t>
            </a:r>
            <a:r>
              <a:rPr lang="as-IN" sz="1800" dirty="0" smtClean="0">
                <a:latin typeface="Nirmala UI" pitchFamily="34" charset="0"/>
                <a:ea typeface="Nirmala UI" pitchFamily="34" charset="0"/>
                <a:cs typeface="Nirmala UI" pitchFamily="34" charset="0"/>
              </a:rPr>
              <a:t>‘মোৰ জীৱন সোঁৱৰণ’ ত সমকালীন সমাজ জীৱনৰ চিত্ৰ জীৱন্ত </a:t>
            </a:r>
            <a:r>
              <a:rPr lang="as-IN" sz="1800" dirty="0" smtClean="0">
                <a:latin typeface="Nirmala UI" pitchFamily="34" charset="0"/>
                <a:ea typeface="Nirmala UI" pitchFamily="34" charset="0"/>
                <a:cs typeface="Nirmala UI" pitchFamily="34" charset="0"/>
              </a:rPr>
              <a:t>ৰূপত</a:t>
            </a:r>
            <a:r>
              <a:rPr lang="en-GB" sz="1800" dirty="0" smtClean="0">
                <a:latin typeface="Nirmala UI" pitchFamily="34" charset="0"/>
                <a:ea typeface="Nirmala UI" pitchFamily="34" charset="0"/>
                <a:cs typeface="Nirmala UI" pitchFamily="34" charset="0"/>
              </a:rPr>
              <a:t> </a:t>
            </a:r>
            <a:r>
              <a:rPr lang="as-IN" sz="1800" dirty="0" smtClean="0">
                <a:latin typeface="Nirmala UI" pitchFamily="34" charset="0"/>
                <a:ea typeface="Nirmala UI" pitchFamily="34" charset="0"/>
                <a:cs typeface="Nirmala UI" pitchFamily="34" charset="0"/>
              </a:rPr>
              <a:t>উদ্ভাসিত </a:t>
            </a:r>
            <a:r>
              <a:rPr lang="as-IN" sz="1800" dirty="0" smtClean="0">
                <a:latin typeface="Nirmala UI" pitchFamily="34" charset="0"/>
                <a:ea typeface="Nirmala UI" pitchFamily="34" charset="0"/>
                <a:cs typeface="Nirmala UI" pitchFamily="34" charset="0"/>
              </a:rPr>
              <a:t>হৈ উঠা দেখিবলৈ পোৱা যায়। ঊনবিংশ শতিকাৰ সমাজৰ জীৱন্ত </a:t>
            </a:r>
            <a:r>
              <a:rPr lang="as-IN" sz="1800" dirty="0" smtClean="0">
                <a:latin typeface="Nirmala UI" pitchFamily="34" charset="0"/>
                <a:ea typeface="Nirmala UI" pitchFamily="34" charset="0"/>
                <a:cs typeface="Nirmala UI" pitchFamily="34" charset="0"/>
              </a:rPr>
              <a:t>ছবি</a:t>
            </a:r>
            <a:r>
              <a:rPr lang="en-GB" sz="1800" dirty="0" smtClean="0">
                <a:latin typeface="Nirmala UI" pitchFamily="34" charset="0"/>
                <a:ea typeface="Nirmala UI" pitchFamily="34" charset="0"/>
                <a:cs typeface="Nirmala UI" pitchFamily="34" charset="0"/>
              </a:rPr>
              <a:t> </a:t>
            </a:r>
            <a:r>
              <a:rPr lang="as-IN" sz="1800" dirty="0" smtClean="0">
                <a:latin typeface="Nirmala UI" pitchFamily="34" charset="0"/>
                <a:ea typeface="Nirmala UI" pitchFamily="34" charset="0"/>
                <a:cs typeface="Nirmala UI" pitchFamily="34" charset="0"/>
              </a:rPr>
              <a:t>প্ৰকাশৰ </a:t>
            </a:r>
            <a:r>
              <a:rPr lang="as-IN" sz="1800" dirty="0" smtClean="0">
                <a:latin typeface="Nirmala UI" pitchFamily="34" charset="0"/>
                <a:ea typeface="Nirmala UI" pitchFamily="34" charset="0"/>
                <a:cs typeface="Nirmala UI" pitchFamily="34" charset="0"/>
              </a:rPr>
              <a:t>ক্ষেত্ৰত আত্মজীৱনীখনৰ ঐতিহাসিক মূল্য অপৰিসীম।</a:t>
            </a:r>
            <a:endParaRPr lang="en-IN" sz="1800" dirty="0">
              <a:latin typeface="Nirmala UI" pitchFamily="34" charset="0"/>
              <a:ea typeface="Nirmala UI" pitchFamily="34" charset="0"/>
              <a:cs typeface="Nirmala UI" pitchFamily="34" charset="0"/>
            </a:endParaRPr>
          </a:p>
        </p:txBody>
      </p:sp>
    </p:spTree>
    <p:extLst>
      <p:ext uri="{BB962C8B-B14F-4D97-AF65-F5344CB8AC3E}">
        <p14:creationId xmlns:p14="http://schemas.microsoft.com/office/powerpoint/2010/main" val="11226791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404664"/>
            <a:ext cx="8352928" cy="2448272"/>
          </a:xfrm>
        </p:spPr>
        <p:txBody>
          <a:bodyPr>
            <a:noAutofit/>
          </a:bodyPr>
          <a:lstStyle/>
          <a:p>
            <a:pPr algn="l"/>
            <a:r>
              <a:rPr lang="en-IN" b="1" i="1" dirty="0" smtClean="0">
                <a:solidFill>
                  <a:schemeClr val="accent2">
                    <a:lumMod val="75000"/>
                  </a:schemeClr>
                </a:solidFill>
                <a:latin typeface="Nirmala UI" pitchFamily="34" charset="0"/>
                <a:ea typeface="Nirmala UI" pitchFamily="34" charset="0"/>
                <a:cs typeface="Nirmala UI" pitchFamily="34" charset="0"/>
              </a:rPr>
              <a:t>‘</a:t>
            </a:r>
            <a:r>
              <a:rPr lang="as-IN" b="1" i="1" dirty="0" smtClean="0">
                <a:solidFill>
                  <a:schemeClr val="accent2">
                    <a:lumMod val="75000"/>
                  </a:schemeClr>
                </a:solidFill>
                <a:latin typeface="Nirmala UI" pitchFamily="34" charset="0"/>
                <a:ea typeface="Nirmala UI" pitchFamily="34" charset="0"/>
                <a:cs typeface="Nirmala UI" pitchFamily="34" charset="0"/>
              </a:rPr>
              <a:t>মোৰ জীৱন সোঁৱৰণ’ ৰ গদ্যৰীতি/ ভাষাৰ বৈশিষ্ট্য/ ভাষা শৈলী/ সাহিত্যিক সৌন্দৰ্য :</a:t>
            </a:r>
            <a:endParaRPr lang="en-IN" b="1" i="1" dirty="0">
              <a:solidFill>
                <a:schemeClr val="accent2">
                  <a:lumMod val="75000"/>
                </a:schemeClr>
              </a:solidFill>
              <a:latin typeface="Nirmala UI" pitchFamily="34" charset="0"/>
              <a:ea typeface="Nirmala UI" pitchFamily="34" charset="0"/>
              <a:cs typeface="Nirmala UI" pitchFamily="34" charset="0"/>
            </a:endParaRPr>
          </a:p>
        </p:txBody>
      </p:sp>
      <p:sp>
        <p:nvSpPr>
          <p:cNvPr id="3" name="Content Placeholder 2"/>
          <p:cNvSpPr>
            <a:spLocks noGrp="1"/>
          </p:cNvSpPr>
          <p:nvPr>
            <p:ph idx="1"/>
          </p:nvPr>
        </p:nvSpPr>
        <p:spPr>
          <a:xfrm>
            <a:off x="457200" y="3068960"/>
            <a:ext cx="8229600" cy="3312368"/>
          </a:xfrm>
        </p:spPr>
        <p:txBody>
          <a:bodyPr>
            <a:normAutofit/>
          </a:bodyPr>
          <a:lstStyle/>
          <a:p>
            <a:pPr algn="just">
              <a:buFont typeface="Wingdings" pitchFamily="2" charset="2"/>
              <a:buChar char="q"/>
            </a:pPr>
            <a:r>
              <a:rPr lang="as-IN" sz="1800" dirty="0" smtClean="0">
                <a:latin typeface="Nirmala UI" pitchFamily="34" charset="0"/>
                <a:ea typeface="Nirmala UI" pitchFamily="34" charset="0"/>
                <a:cs typeface="Nirmala UI" pitchFamily="34" charset="0"/>
              </a:rPr>
              <a:t>অসমীয়া সাহিত্যৰ কাণ্ডাৰী লক্ষ্মীনাথ বেজবৰুৱা এগৰাকী সুনিপুণ গদ্যকাৰ। </a:t>
            </a:r>
            <a:r>
              <a:rPr lang="as-IN" sz="1800" dirty="0" smtClean="0">
                <a:latin typeface="Nirmala UI" pitchFamily="34" charset="0"/>
                <a:ea typeface="Nirmala UI" pitchFamily="34" charset="0"/>
                <a:cs typeface="Nirmala UI" pitchFamily="34" charset="0"/>
              </a:rPr>
              <a:t>তেওঁৰ</a:t>
            </a:r>
            <a:r>
              <a:rPr lang="en-GB" sz="1800" dirty="0">
                <a:latin typeface="Nirmala UI" pitchFamily="34" charset="0"/>
                <a:ea typeface="Nirmala UI" pitchFamily="34" charset="0"/>
                <a:cs typeface="Nirmala UI" pitchFamily="34" charset="0"/>
              </a:rPr>
              <a:t> </a:t>
            </a:r>
            <a:r>
              <a:rPr lang="as-IN" sz="1800" dirty="0" smtClean="0">
                <a:latin typeface="Nirmala UI" pitchFamily="34" charset="0"/>
                <a:ea typeface="Nirmala UI" pitchFamily="34" charset="0"/>
                <a:cs typeface="Nirmala UI" pitchFamily="34" charset="0"/>
              </a:rPr>
              <a:t>অন্যান্য </a:t>
            </a:r>
            <a:r>
              <a:rPr lang="as-IN" sz="1800" dirty="0" smtClean="0">
                <a:latin typeface="Nirmala UI" pitchFamily="34" charset="0"/>
                <a:ea typeface="Nirmala UI" pitchFamily="34" charset="0"/>
                <a:cs typeface="Nirmala UI" pitchFamily="34" charset="0"/>
              </a:rPr>
              <a:t>সাহিত্য-কৃতিৰ দৰে আত্মজীৱনী ‘মোৰ জীৱন সোঁৱৰণ’ খনো </a:t>
            </a:r>
            <a:r>
              <a:rPr lang="as-IN" sz="1800" dirty="0" smtClean="0">
                <a:latin typeface="Nirmala UI" pitchFamily="34" charset="0"/>
                <a:ea typeface="Nirmala UI" pitchFamily="34" charset="0"/>
                <a:cs typeface="Nirmala UI" pitchFamily="34" charset="0"/>
              </a:rPr>
              <a:t>নিপুণ</a:t>
            </a:r>
            <a:r>
              <a:rPr lang="en-GB" sz="1800" dirty="0">
                <a:latin typeface="Nirmala UI" pitchFamily="34" charset="0"/>
                <a:ea typeface="Nirmala UI" pitchFamily="34" charset="0"/>
                <a:cs typeface="Nirmala UI" pitchFamily="34" charset="0"/>
              </a:rPr>
              <a:t> </a:t>
            </a:r>
            <a:r>
              <a:rPr lang="as-IN" sz="1800" dirty="0" smtClean="0">
                <a:latin typeface="Nirmala UI" pitchFamily="34" charset="0"/>
                <a:ea typeface="Nirmala UI" pitchFamily="34" charset="0"/>
                <a:cs typeface="Nirmala UI" pitchFamily="34" charset="0"/>
              </a:rPr>
              <a:t>গদ্যৰীতিৰে </a:t>
            </a:r>
            <a:r>
              <a:rPr lang="as-IN" sz="1800" dirty="0" smtClean="0">
                <a:latin typeface="Nirmala UI" pitchFamily="34" charset="0"/>
                <a:ea typeface="Nirmala UI" pitchFamily="34" charset="0"/>
                <a:cs typeface="Nirmala UI" pitchFamily="34" charset="0"/>
              </a:rPr>
              <a:t>সমৃদ্ধ। প্ৰাঞ্জল ভাষা, ৰসাল বৰ্ণনা, সূক্ষ্ম পৰ্যবেক্ষণ, নিভাঁজ </a:t>
            </a:r>
            <a:r>
              <a:rPr lang="as-IN" sz="1800" dirty="0" smtClean="0">
                <a:latin typeface="Nirmala UI" pitchFamily="34" charset="0"/>
                <a:ea typeface="Nirmala UI" pitchFamily="34" charset="0"/>
                <a:cs typeface="Nirmala UI" pitchFamily="34" charset="0"/>
              </a:rPr>
              <a:t>অসমীয়া</a:t>
            </a:r>
            <a:r>
              <a:rPr lang="en-GB" sz="1800" dirty="0">
                <a:latin typeface="Nirmala UI" pitchFamily="34" charset="0"/>
                <a:ea typeface="Nirmala UI" pitchFamily="34" charset="0"/>
                <a:cs typeface="Nirmala UI" pitchFamily="34" charset="0"/>
              </a:rPr>
              <a:t> </a:t>
            </a:r>
            <a:r>
              <a:rPr lang="as-IN" sz="1800" dirty="0" smtClean="0">
                <a:latin typeface="Nirmala UI" pitchFamily="34" charset="0"/>
                <a:ea typeface="Nirmala UI" pitchFamily="34" charset="0"/>
                <a:cs typeface="Nirmala UI" pitchFamily="34" charset="0"/>
              </a:rPr>
              <a:t>ঘৰুৱা </a:t>
            </a:r>
            <a:r>
              <a:rPr lang="as-IN" sz="1800" dirty="0" smtClean="0">
                <a:latin typeface="Nirmala UI" pitchFamily="34" charset="0"/>
                <a:ea typeface="Nirmala UI" pitchFamily="34" charset="0"/>
                <a:cs typeface="Nirmala UI" pitchFamily="34" charset="0"/>
              </a:rPr>
              <a:t>শব্দৰ ব্যৱহাৰ, জতুৱা ঠাঁচ, প্ৰবাদ-পটন্তৰ, উপযুক্ত শব্দ চয়ন, বাক্য </a:t>
            </a:r>
            <a:r>
              <a:rPr lang="as-IN" sz="1800" dirty="0" smtClean="0">
                <a:latin typeface="Nirmala UI" pitchFamily="34" charset="0"/>
                <a:ea typeface="Nirmala UI" pitchFamily="34" charset="0"/>
                <a:cs typeface="Nirmala UI" pitchFamily="34" charset="0"/>
              </a:rPr>
              <a:t>গঠনৰ</a:t>
            </a:r>
            <a:r>
              <a:rPr lang="en-GB" sz="1800" dirty="0">
                <a:latin typeface="Nirmala UI" pitchFamily="34" charset="0"/>
                <a:ea typeface="Nirmala UI" pitchFamily="34" charset="0"/>
                <a:cs typeface="Nirmala UI" pitchFamily="34" charset="0"/>
              </a:rPr>
              <a:t> </a:t>
            </a:r>
            <a:r>
              <a:rPr lang="as-IN" sz="1800" dirty="0" smtClean="0">
                <a:latin typeface="Nirmala UI" pitchFamily="34" charset="0"/>
                <a:ea typeface="Nirmala UI" pitchFamily="34" charset="0"/>
                <a:cs typeface="Nirmala UI" pitchFamily="34" charset="0"/>
              </a:rPr>
              <a:t>নিপুণতা,চিত্ৰধৰ্মী </a:t>
            </a:r>
            <a:r>
              <a:rPr lang="as-IN" sz="1800" dirty="0" smtClean="0">
                <a:latin typeface="Nirmala UI" pitchFamily="34" charset="0"/>
                <a:ea typeface="Nirmala UI" pitchFamily="34" charset="0"/>
                <a:cs typeface="Nirmala UI" pitchFamily="34" charset="0"/>
              </a:rPr>
              <a:t>কাব্যিক ভাষা, নিজস্ব শব্দৰ সৃষ্টি আদিৰে </a:t>
            </a:r>
            <a:r>
              <a:rPr lang="as-IN" sz="1800" dirty="0" smtClean="0">
                <a:latin typeface="Nirmala UI" pitchFamily="34" charset="0"/>
                <a:ea typeface="Nirmala UI" pitchFamily="34" charset="0"/>
                <a:cs typeface="Nirmala UI" pitchFamily="34" charset="0"/>
              </a:rPr>
              <a:t>বেজবৰুৱাই</a:t>
            </a:r>
            <a:r>
              <a:rPr lang="en-GB" sz="1800" dirty="0">
                <a:latin typeface="Nirmala UI" pitchFamily="34" charset="0"/>
                <a:ea typeface="Nirmala UI" pitchFamily="34" charset="0"/>
                <a:cs typeface="Nirmala UI" pitchFamily="34" charset="0"/>
              </a:rPr>
              <a:t> </a:t>
            </a:r>
            <a:r>
              <a:rPr lang="as-IN" sz="1800" dirty="0" smtClean="0">
                <a:latin typeface="Nirmala UI" pitchFamily="34" charset="0"/>
                <a:ea typeface="Nirmala UI" pitchFamily="34" charset="0"/>
                <a:cs typeface="Nirmala UI" pitchFamily="34" charset="0"/>
              </a:rPr>
              <a:t>আত্মজীৱনীখনৰ </a:t>
            </a:r>
            <a:r>
              <a:rPr lang="as-IN" sz="1800" dirty="0" smtClean="0">
                <a:latin typeface="Nirmala UI" pitchFamily="34" charset="0"/>
                <a:ea typeface="Nirmala UI" pitchFamily="34" charset="0"/>
                <a:cs typeface="Nirmala UI" pitchFamily="34" charset="0"/>
              </a:rPr>
              <a:t>গদ্যক অনন্য তথা অনুপম কৰি তুলিছে।</a:t>
            </a:r>
            <a:endParaRPr lang="en-IN" sz="1800" dirty="0">
              <a:latin typeface="Nirmala UI" pitchFamily="34" charset="0"/>
              <a:ea typeface="Nirmala UI" pitchFamily="34" charset="0"/>
              <a:cs typeface="Nirmala UI" pitchFamily="34" charset="0"/>
            </a:endParaRPr>
          </a:p>
        </p:txBody>
      </p:sp>
    </p:spTree>
    <p:extLst>
      <p:ext uri="{BB962C8B-B14F-4D97-AF65-F5344CB8AC3E}">
        <p14:creationId xmlns:p14="http://schemas.microsoft.com/office/powerpoint/2010/main" val="38349371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0728" y="1268760"/>
            <a:ext cx="648072" cy="216024"/>
          </a:xfrm>
        </p:spPr>
        <p:txBody>
          <a:bodyPr>
            <a:normAutofit fontScale="90000"/>
          </a:bodyPr>
          <a:lstStyle/>
          <a:p>
            <a:endParaRPr lang="en-IN" dirty="0"/>
          </a:p>
        </p:txBody>
      </p:sp>
      <p:sp>
        <p:nvSpPr>
          <p:cNvPr id="3" name="Content Placeholder 2"/>
          <p:cNvSpPr>
            <a:spLocks noGrp="1"/>
          </p:cNvSpPr>
          <p:nvPr>
            <p:ph idx="1"/>
          </p:nvPr>
        </p:nvSpPr>
        <p:spPr>
          <a:xfrm>
            <a:off x="467544" y="548680"/>
            <a:ext cx="8229600" cy="5688632"/>
          </a:xfrm>
        </p:spPr>
        <p:txBody>
          <a:bodyPr anchor="ctr">
            <a:normAutofit/>
          </a:bodyPr>
          <a:lstStyle/>
          <a:p>
            <a:pPr marL="0" indent="0" algn="ctr">
              <a:buNone/>
            </a:pPr>
            <a:r>
              <a:rPr lang="as-IN" sz="6000" b="1" dirty="0" smtClean="0">
                <a:solidFill>
                  <a:schemeClr val="accent2">
                    <a:lumMod val="75000"/>
                  </a:schemeClr>
                </a:solidFill>
                <a:latin typeface="Nirmala UI" pitchFamily="34" charset="0"/>
                <a:ea typeface="Nirmala UI" pitchFamily="34" charset="0"/>
                <a:cs typeface="Nirmala UI" pitchFamily="34" charset="0"/>
              </a:rPr>
              <a:t>ধন্যবাদ</a:t>
            </a:r>
            <a:endParaRPr lang="en-IN" sz="6000" b="1" dirty="0">
              <a:solidFill>
                <a:schemeClr val="accent2">
                  <a:lumMod val="75000"/>
                </a:schemeClr>
              </a:solidFill>
              <a:latin typeface="Nirmala UI" pitchFamily="34" charset="0"/>
              <a:ea typeface="Nirmala UI" pitchFamily="34" charset="0"/>
              <a:cs typeface="Nirmala UI" pitchFamily="34" charset="0"/>
            </a:endParaRPr>
          </a:p>
        </p:txBody>
      </p:sp>
    </p:spTree>
    <p:extLst>
      <p:ext uri="{BB962C8B-B14F-4D97-AF65-F5344CB8AC3E}">
        <p14:creationId xmlns:p14="http://schemas.microsoft.com/office/powerpoint/2010/main" val="477402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116632"/>
            <a:ext cx="8784976" cy="1656184"/>
          </a:xfrm>
        </p:spPr>
        <p:txBody>
          <a:bodyPr>
            <a:noAutofit/>
          </a:bodyPr>
          <a:lstStyle/>
          <a:p>
            <a:pPr algn="l"/>
            <a:r>
              <a:rPr lang="as-IN" b="1" i="1" dirty="0" smtClean="0">
                <a:solidFill>
                  <a:schemeClr val="accent2">
                    <a:lumMod val="75000"/>
                  </a:schemeClr>
                </a:solidFill>
                <a:latin typeface="Nirmala UI" pitchFamily="34" charset="0"/>
                <a:ea typeface="Nirmala UI" pitchFamily="34" charset="0"/>
                <a:cs typeface="Nirmala UI" pitchFamily="34" charset="0"/>
              </a:rPr>
              <a:t>লক্ষ্মীনাথ বেজবৰুৱাৰ চমু </a:t>
            </a:r>
            <a:br>
              <a:rPr lang="as-IN" b="1" i="1" dirty="0" smtClean="0">
                <a:solidFill>
                  <a:schemeClr val="accent2">
                    <a:lumMod val="75000"/>
                  </a:schemeClr>
                </a:solidFill>
                <a:latin typeface="Nirmala UI" pitchFamily="34" charset="0"/>
                <a:ea typeface="Nirmala UI" pitchFamily="34" charset="0"/>
                <a:cs typeface="Nirmala UI" pitchFamily="34" charset="0"/>
              </a:rPr>
            </a:br>
            <a:r>
              <a:rPr lang="as-IN" b="1" i="1" dirty="0" smtClean="0">
                <a:solidFill>
                  <a:schemeClr val="accent2">
                    <a:lumMod val="75000"/>
                  </a:schemeClr>
                </a:solidFill>
                <a:latin typeface="Nirmala UI" pitchFamily="34" charset="0"/>
                <a:ea typeface="Nirmala UI" pitchFamily="34" charset="0"/>
                <a:cs typeface="Nirmala UI" pitchFamily="34" charset="0"/>
              </a:rPr>
              <a:t>পৰিচয় :</a:t>
            </a:r>
            <a:endParaRPr lang="en-IN" b="1" i="1" dirty="0">
              <a:solidFill>
                <a:schemeClr val="accent2">
                  <a:lumMod val="75000"/>
                </a:schemeClr>
              </a:solidFill>
            </a:endParaRPr>
          </a:p>
        </p:txBody>
      </p:sp>
      <p:sp>
        <p:nvSpPr>
          <p:cNvPr id="3" name="Content Placeholder 2"/>
          <p:cNvSpPr>
            <a:spLocks noGrp="1"/>
          </p:cNvSpPr>
          <p:nvPr>
            <p:ph idx="1"/>
          </p:nvPr>
        </p:nvSpPr>
        <p:spPr>
          <a:xfrm>
            <a:off x="395536" y="1772816"/>
            <a:ext cx="8496944" cy="4824536"/>
          </a:xfrm>
        </p:spPr>
        <p:txBody>
          <a:bodyPr>
            <a:noAutofit/>
          </a:bodyPr>
          <a:lstStyle/>
          <a:p>
            <a:pPr algn="just">
              <a:buFont typeface="Wingdings" pitchFamily="2" charset="2"/>
              <a:buChar char="q"/>
            </a:pPr>
            <a:r>
              <a:rPr lang="as-IN" sz="1800" dirty="0" smtClean="0">
                <a:latin typeface="Nirmala UI" pitchFamily="34" charset="0"/>
                <a:ea typeface="Nirmala UI" pitchFamily="34" charset="0"/>
                <a:cs typeface="Nirmala UI" pitchFamily="34" charset="0"/>
              </a:rPr>
              <a:t>জন্ম </a:t>
            </a:r>
            <a:r>
              <a:rPr lang="as-IN" sz="1800" dirty="0">
                <a:latin typeface="Nirmala UI" pitchFamily="34" charset="0"/>
                <a:ea typeface="Nirmala UI" pitchFamily="34" charset="0"/>
                <a:cs typeface="Nirmala UI" pitchFamily="34" charset="0"/>
              </a:rPr>
              <a:t>: অসমীয়া জাতিৰ অন্যতম পুৰোধা ব্যক্তি তথা অসমীয়া সাহিত্যৰ মহান কাণ্ডাৰী লক্ষ্মীনাথ বেজবৰুৱা অসমৰ শিৱসাগৰৰ এটা ঐতিহ্যমণ্ডিত, সম্ভ্ৰান্ত ব্ৰাহ্মণ পৰিয়ালৰ বংশধৰ। ১৮৬৪ চনত নগাঁৱৰ আঁহতগুৰি নামে ঠাইত নৌকাত লক্ষ্মীনাথ বেজবৰুৱাদেৱৰ জন্ম হয়</a:t>
            </a:r>
            <a:r>
              <a:rPr lang="as-IN" sz="1800" dirty="0" smtClean="0">
                <a:latin typeface="Nirmala UI" pitchFamily="34" charset="0"/>
                <a:ea typeface="Nirmala UI" pitchFamily="34" charset="0"/>
                <a:cs typeface="Nirmala UI" pitchFamily="34" charset="0"/>
              </a:rPr>
              <a:t>।</a:t>
            </a:r>
            <a:endParaRPr lang="en-GB" sz="1800" dirty="0" smtClean="0">
              <a:latin typeface="Nirmala UI" pitchFamily="34" charset="0"/>
              <a:ea typeface="Nirmala UI" pitchFamily="34" charset="0"/>
              <a:cs typeface="Nirmala UI" pitchFamily="34" charset="0"/>
            </a:endParaRPr>
          </a:p>
          <a:p>
            <a:pPr algn="just">
              <a:buFont typeface="Wingdings" pitchFamily="2" charset="2"/>
              <a:buChar char="q"/>
            </a:pPr>
            <a:r>
              <a:rPr lang="as-IN" sz="1800" dirty="0" smtClean="0">
                <a:latin typeface="Nirmala UI" pitchFamily="34" charset="0"/>
                <a:ea typeface="Nirmala UI" pitchFamily="34" charset="0"/>
                <a:cs typeface="Nirmala UI" pitchFamily="34" charset="0"/>
              </a:rPr>
              <a:t>পিতৃ</a:t>
            </a:r>
            <a:r>
              <a:rPr lang="en-GB" sz="1800" dirty="0">
                <a:latin typeface="Nirmala UI" pitchFamily="34" charset="0"/>
                <a:ea typeface="Nirmala UI" pitchFamily="34" charset="0"/>
                <a:cs typeface="Nirmala UI" pitchFamily="34" charset="0"/>
              </a:rPr>
              <a:t>	</a:t>
            </a:r>
            <a:r>
              <a:rPr lang="as-IN" sz="1800" dirty="0" smtClean="0">
                <a:latin typeface="Nirmala UI" pitchFamily="34" charset="0"/>
                <a:ea typeface="Nirmala UI" pitchFamily="34" charset="0"/>
                <a:cs typeface="Nirmala UI" pitchFamily="34" charset="0"/>
              </a:rPr>
              <a:t>: </a:t>
            </a:r>
            <a:r>
              <a:rPr lang="as-IN" sz="1800" dirty="0">
                <a:latin typeface="Nirmala UI" pitchFamily="34" charset="0"/>
                <a:ea typeface="Nirmala UI" pitchFamily="34" charset="0"/>
                <a:cs typeface="Nirmala UI" pitchFamily="34" charset="0"/>
              </a:rPr>
              <a:t>দীননাথ </a:t>
            </a:r>
            <a:r>
              <a:rPr lang="as-IN" sz="1800" dirty="0" smtClean="0">
                <a:latin typeface="Nirmala UI" pitchFamily="34" charset="0"/>
                <a:ea typeface="Nirmala UI" pitchFamily="34" charset="0"/>
                <a:cs typeface="Nirmala UI" pitchFamily="34" charset="0"/>
              </a:rPr>
              <a:t>বেজবৰুৱা</a:t>
            </a:r>
            <a:endParaRPr lang="en-GB" sz="1800" dirty="0" smtClean="0">
              <a:latin typeface="Nirmala UI" pitchFamily="34" charset="0"/>
              <a:ea typeface="Nirmala UI" pitchFamily="34" charset="0"/>
              <a:cs typeface="Nirmala UI" pitchFamily="34" charset="0"/>
            </a:endParaRPr>
          </a:p>
          <a:p>
            <a:pPr marL="0" indent="0" algn="just">
              <a:buNone/>
            </a:pPr>
            <a:r>
              <a:rPr lang="en-GB" sz="1800" dirty="0">
                <a:latin typeface="Nirmala UI" pitchFamily="34" charset="0"/>
                <a:ea typeface="Nirmala UI" pitchFamily="34" charset="0"/>
                <a:cs typeface="Nirmala UI" pitchFamily="34" charset="0"/>
              </a:rPr>
              <a:t>	</a:t>
            </a:r>
            <a:r>
              <a:rPr lang="en-GB" sz="1800" dirty="0" smtClean="0">
                <a:latin typeface="Nirmala UI" pitchFamily="34" charset="0"/>
                <a:ea typeface="Nirmala UI" pitchFamily="34" charset="0"/>
                <a:cs typeface="Nirmala UI" pitchFamily="34" charset="0"/>
              </a:rPr>
              <a:t> </a:t>
            </a:r>
            <a:r>
              <a:rPr lang="as-IN" sz="1800" dirty="0" smtClean="0">
                <a:latin typeface="Nirmala UI" pitchFamily="34" charset="0"/>
                <a:ea typeface="Nirmala UI" pitchFamily="34" charset="0"/>
                <a:cs typeface="Nirmala UI" pitchFamily="34" charset="0"/>
              </a:rPr>
              <a:t>মাতৃ</a:t>
            </a:r>
            <a:r>
              <a:rPr lang="en-GB" sz="1800" dirty="0" smtClean="0">
                <a:latin typeface="Nirmala UI" pitchFamily="34" charset="0"/>
                <a:ea typeface="Nirmala UI" pitchFamily="34" charset="0"/>
                <a:cs typeface="Nirmala UI" pitchFamily="34" charset="0"/>
              </a:rPr>
              <a:t>	 </a:t>
            </a:r>
            <a:r>
              <a:rPr lang="as-IN" sz="1800" dirty="0" smtClean="0">
                <a:latin typeface="Nirmala UI" pitchFamily="34" charset="0"/>
                <a:ea typeface="Nirmala UI" pitchFamily="34" charset="0"/>
                <a:cs typeface="Nirmala UI" pitchFamily="34" charset="0"/>
              </a:rPr>
              <a:t>: </a:t>
            </a:r>
            <a:r>
              <a:rPr lang="as-IN" sz="1800" dirty="0">
                <a:latin typeface="Nirmala UI" pitchFamily="34" charset="0"/>
                <a:ea typeface="Nirmala UI" pitchFamily="34" charset="0"/>
                <a:cs typeface="Nirmala UI" pitchFamily="34" charset="0"/>
              </a:rPr>
              <a:t>ঠানেশ্বৰী </a:t>
            </a:r>
            <a:r>
              <a:rPr lang="as-IN" sz="1800" dirty="0" smtClean="0">
                <a:latin typeface="Nirmala UI" pitchFamily="34" charset="0"/>
                <a:ea typeface="Nirmala UI" pitchFamily="34" charset="0"/>
                <a:cs typeface="Nirmala UI" pitchFamily="34" charset="0"/>
              </a:rPr>
              <a:t>দেৱী</a:t>
            </a:r>
            <a:endParaRPr lang="en-GB" sz="1800" dirty="0" smtClean="0">
              <a:latin typeface="Nirmala UI" pitchFamily="34" charset="0"/>
              <a:ea typeface="Nirmala UI" pitchFamily="34" charset="0"/>
              <a:cs typeface="Nirmala UI" pitchFamily="34" charset="0"/>
            </a:endParaRPr>
          </a:p>
          <a:p>
            <a:pPr algn="just">
              <a:buFont typeface="Wingdings" pitchFamily="2" charset="2"/>
              <a:buChar char="q"/>
            </a:pPr>
            <a:r>
              <a:rPr lang="as-IN" sz="1800" dirty="0" smtClean="0">
                <a:latin typeface="Nirmala UI" pitchFamily="34" charset="0"/>
                <a:ea typeface="Nirmala UI" pitchFamily="34" charset="0"/>
                <a:cs typeface="Nirmala UI" pitchFamily="34" charset="0"/>
              </a:rPr>
              <a:t>বৈবাহিক </a:t>
            </a:r>
            <a:r>
              <a:rPr lang="as-IN" sz="1800" dirty="0">
                <a:latin typeface="Nirmala UI" pitchFamily="34" charset="0"/>
                <a:ea typeface="Nirmala UI" pitchFamily="34" charset="0"/>
                <a:cs typeface="Nirmala UI" pitchFamily="34" charset="0"/>
              </a:rPr>
              <a:t>জীৱন : ১৮৯১ চনৰ ১১ মাৰ্চ তাৰিখে কলিকতাৰ বিখ্যাত ঠাকুৰ পৰিয়ালৰ কন্যা প্ৰজ্ঞা সুন্দৰী দেৱীক বিয়া কৰায়</a:t>
            </a:r>
            <a:r>
              <a:rPr lang="as-IN" sz="1800" dirty="0" smtClean="0">
                <a:latin typeface="Nirmala UI" pitchFamily="34" charset="0"/>
                <a:ea typeface="Nirmala UI" pitchFamily="34" charset="0"/>
                <a:cs typeface="Nirmala UI" pitchFamily="34" charset="0"/>
              </a:rPr>
              <a:t>।বেজবৰুৱাৰ </a:t>
            </a:r>
            <a:r>
              <a:rPr lang="as-IN" sz="1800" dirty="0">
                <a:latin typeface="Nirmala UI" pitchFamily="34" charset="0"/>
                <a:ea typeface="Nirmala UI" pitchFamily="34" charset="0"/>
                <a:cs typeface="Nirmala UI" pitchFamily="34" charset="0"/>
              </a:rPr>
              <a:t>কন্যা সন্তান চাৰিগৰাকী ক্ৰমে সুৰভি, অৰুণা, ৰত্না আৰু দীপিকা</a:t>
            </a:r>
            <a:r>
              <a:rPr lang="as-IN" sz="1800" dirty="0" smtClean="0">
                <a:latin typeface="Nirmala UI" pitchFamily="34" charset="0"/>
                <a:ea typeface="Nirmala UI" pitchFamily="34" charset="0"/>
                <a:cs typeface="Nirmala UI" pitchFamily="34" charset="0"/>
              </a:rPr>
              <a:t>।</a:t>
            </a:r>
            <a:endParaRPr lang="en-GB" sz="1800" dirty="0" smtClean="0">
              <a:latin typeface="Nirmala UI" pitchFamily="34" charset="0"/>
              <a:ea typeface="Nirmala UI" pitchFamily="34" charset="0"/>
              <a:cs typeface="Nirmala UI" pitchFamily="34" charset="0"/>
            </a:endParaRPr>
          </a:p>
          <a:p>
            <a:pPr algn="just">
              <a:buFont typeface="Wingdings" pitchFamily="2" charset="2"/>
              <a:buChar char="q"/>
            </a:pPr>
            <a:r>
              <a:rPr lang="as-IN" sz="1800" dirty="0" smtClean="0">
                <a:latin typeface="Nirmala UI" pitchFamily="34" charset="0"/>
                <a:ea typeface="Nirmala UI" pitchFamily="34" charset="0"/>
                <a:cs typeface="Nirmala UI" pitchFamily="34" charset="0"/>
              </a:rPr>
              <a:t>মৃত্যু </a:t>
            </a:r>
            <a:r>
              <a:rPr lang="as-IN" sz="1800" dirty="0">
                <a:latin typeface="Nirmala UI" pitchFamily="34" charset="0"/>
                <a:ea typeface="Nirmala UI" pitchFamily="34" charset="0"/>
                <a:cs typeface="Nirmala UI" pitchFamily="34" charset="0"/>
              </a:rPr>
              <a:t>: ১৯৩৮ চনৰ ২৬ মাৰ্চ তাৰিখে ডিব্ৰুগড়ত বেজবৰুৱাদেৱে ইহলীলা সম্বৰণ কৰে।</a:t>
            </a:r>
            <a:endParaRPr lang="en-GB" sz="1800" dirty="0" smtClean="0">
              <a:latin typeface="Nirmala UI" pitchFamily="34" charset="0"/>
              <a:ea typeface="Nirmala UI" pitchFamily="34" charset="0"/>
              <a:cs typeface="Nirmala UI" pitchFamily="34" charset="0"/>
            </a:endParaRPr>
          </a:p>
        </p:txBody>
      </p:sp>
    </p:spTree>
    <p:extLst>
      <p:ext uri="{BB962C8B-B14F-4D97-AF65-F5344CB8AC3E}">
        <p14:creationId xmlns:p14="http://schemas.microsoft.com/office/powerpoint/2010/main" val="7707132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404664"/>
            <a:ext cx="8784976" cy="1368152"/>
          </a:xfrm>
        </p:spPr>
        <p:txBody>
          <a:bodyPr>
            <a:noAutofit/>
          </a:bodyPr>
          <a:lstStyle/>
          <a:p>
            <a:pPr algn="l"/>
            <a:r>
              <a:rPr lang="as-IN" b="1" i="1" dirty="0" smtClean="0">
                <a:solidFill>
                  <a:schemeClr val="accent2">
                    <a:lumMod val="75000"/>
                  </a:schemeClr>
                </a:solidFill>
                <a:latin typeface="Nirmala UI" pitchFamily="34" charset="0"/>
                <a:ea typeface="Nirmala UI" pitchFamily="34" charset="0"/>
                <a:cs typeface="Nirmala UI" pitchFamily="34" charset="0"/>
              </a:rPr>
              <a:t>লক্ষ্মীনাথ বেজবৰুৱাৰ প্ৰধান সাহিত্যকৃতি :</a:t>
            </a:r>
            <a:endParaRPr lang="en-IN" b="1" i="1" dirty="0">
              <a:solidFill>
                <a:schemeClr val="accent2">
                  <a:lumMod val="75000"/>
                </a:schemeClr>
              </a:solidFill>
            </a:endParaRPr>
          </a:p>
        </p:txBody>
      </p:sp>
      <p:sp>
        <p:nvSpPr>
          <p:cNvPr id="3" name="Content Placeholder 2"/>
          <p:cNvSpPr>
            <a:spLocks noGrp="1"/>
          </p:cNvSpPr>
          <p:nvPr>
            <p:ph idx="1"/>
          </p:nvPr>
        </p:nvSpPr>
        <p:spPr>
          <a:xfrm>
            <a:off x="467544" y="1988840"/>
            <a:ext cx="8229600" cy="4320480"/>
          </a:xfrm>
        </p:spPr>
        <p:txBody>
          <a:bodyPr>
            <a:noAutofit/>
          </a:bodyPr>
          <a:lstStyle/>
          <a:p>
            <a:pPr algn="just">
              <a:buFont typeface="Wingdings" pitchFamily="2" charset="2"/>
              <a:buChar char="q"/>
            </a:pPr>
            <a:r>
              <a:rPr lang="as-IN" sz="1800" dirty="0" smtClean="0">
                <a:latin typeface="Nirmala UI" pitchFamily="34" charset="0"/>
                <a:ea typeface="Nirmala UI" pitchFamily="34" charset="0"/>
                <a:cs typeface="Nirmala UI" pitchFamily="34" charset="0"/>
              </a:rPr>
              <a:t>কবিতাৰ পুথি : কদমকলি (১৯১৩), পদুমকলি (১৯৬৮, মৰণোত্তৰ প্ৰকাশ)।</a:t>
            </a:r>
          </a:p>
          <a:p>
            <a:pPr algn="just">
              <a:buFont typeface="Wingdings" pitchFamily="2" charset="2"/>
              <a:buChar char="q"/>
            </a:pPr>
            <a:r>
              <a:rPr lang="as-IN" sz="1800" dirty="0" smtClean="0">
                <a:latin typeface="Nirmala UI" pitchFamily="34" charset="0"/>
                <a:ea typeface="Nirmala UI" pitchFamily="34" charset="0"/>
                <a:cs typeface="Nirmala UI" pitchFamily="34" charset="0"/>
              </a:rPr>
              <a:t>চুটিগল্প সংকলন : সুৰভি (১৯০৯), সাধুকথাৰ কুকি (১৯১০), জোনবিৰি (১৯১৩</a:t>
            </a:r>
            <a:r>
              <a:rPr lang="as-IN" sz="1800" dirty="0" smtClean="0">
                <a:latin typeface="Nirmala UI" pitchFamily="34" charset="0"/>
                <a:ea typeface="Nirmala UI" pitchFamily="34" charset="0"/>
                <a:cs typeface="Nirmala UI" pitchFamily="34" charset="0"/>
              </a:rPr>
              <a:t>), কেঁহোকলি </a:t>
            </a:r>
            <a:r>
              <a:rPr lang="as-IN" sz="1800" dirty="0" smtClean="0">
                <a:latin typeface="Nirmala UI" pitchFamily="34" charset="0"/>
                <a:ea typeface="Nirmala UI" pitchFamily="34" charset="0"/>
                <a:cs typeface="Nirmala UI" pitchFamily="34" charset="0"/>
              </a:rPr>
              <a:t>(১৯৬৮, মৰণোত্তৰ প্ৰকাশ) ।</a:t>
            </a:r>
          </a:p>
          <a:p>
            <a:pPr algn="just">
              <a:buFont typeface="Wingdings" pitchFamily="2" charset="2"/>
              <a:buChar char="q"/>
            </a:pPr>
            <a:r>
              <a:rPr lang="as-IN" sz="1800" dirty="0" smtClean="0">
                <a:latin typeface="Nirmala UI" pitchFamily="34" charset="0"/>
                <a:ea typeface="Nirmala UI" pitchFamily="34" charset="0"/>
                <a:cs typeface="Nirmala UI" pitchFamily="34" charset="0"/>
              </a:rPr>
              <a:t>উপন্যাস : পদুম কুঁৱৰী (১৯১৫)।</a:t>
            </a:r>
          </a:p>
          <a:p>
            <a:pPr algn="just">
              <a:buFont typeface="Wingdings" pitchFamily="2" charset="2"/>
              <a:buChar char="q"/>
            </a:pPr>
            <a:r>
              <a:rPr lang="as-IN" sz="1800" dirty="0" smtClean="0">
                <a:latin typeface="Nirmala UI" pitchFamily="34" charset="0"/>
                <a:ea typeface="Nirmala UI" pitchFamily="34" charset="0"/>
                <a:cs typeface="Nirmala UI" pitchFamily="34" charset="0"/>
              </a:rPr>
              <a:t>সাধুকথাৰ সংকলন : বুঢ়ী আইৰ সাধু (১৯১২), ককাদেউতা আৰু নাতি ল'ৰা (১৯১৩), জুনুকা (১৯১৩)।</a:t>
            </a:r>
          </a:p>
          <a:p>
            <a:pPr algn="just">
              <a:buFont typeface="Wingdings" pitchFamily="2" charset="2"/>
              <a:buChar char="q"/>
            </a:pPr>
            <a:r>
              <a:rPr lang="as-IN" sz="1800" dirty="0" smtClean="0">
                <a:latin typeface="Nirmala UI" pitchFamily="34" charset="0"/>
                <a:ea typeface="Nirmala UI" pitchFamily="34" charset="0"/>
                <a:cs typeface="Nirmala UI" pitchFamily="34" charset="0"/>
              </a:rPr>
              <a:t>নাটক : চক্ৰধ্বজ সিংহ (১৯১৫), জয়মতী কুঁৱৰী (১৯১৫), বেলিমাৰ (১৯১৫)।</a:t>
            </a:r>
          </a:p>
          <a:p>
            <a:pPr algn="just">
              <a:buFont typeface="Wingdings" pitchFamily="2" charset="2"/>
              <a:buChar char="q"/>
            </a:pPr>
            <a:r>
              <a:rPr lang="as-IN" sz="1800" dirty="0" smtClean="0">
                <a:latin typeface="Nirmala UI" pitchFamily="34" charset="0"/>
                <a:ea typeface="Nirmala UI" pitchFamily="34" charset="0"/>
                <a:cs typeface="Nirmala UI" pitchFamily="34" charset="0"/>
              </a:rPr>
              <a:t>প্ৰহসন : লিতিকাই (১৮৯০), পাচনি (১৯১৩), নোমল (১৯১৩), চিকৰপতি নিকৰপতি (১৯১৩)।</a:t>
            </a:r>
          </a:p>
          <a:p>
            <a:pPr algn="just">
              <a:buFont typeface="Wingdings" pitchFamily="2" charset="2"/>
              <a:buChar char="q"/>
            </a:pPr>
            <a:r>
              <a:rPr lang="as-IN" sz="1800" dirty="0" smtClean="0">
                <a:latin typeface="Nirmala UI" pitchFamily="34" charset="0"/>
                <a:ea typeface="Nirmala UI" pitchFamily="34" charset="0"/>
                <a:cs typeface="Nirmala UI" pitchFamily="34" charset="0"/>
              </a:rPr>
              <a:t>আত্মজীৱনী : মোৰ জীৱন সোঁৱৰণ (১৯৪৪, ১৯৬৩)</a:t>
            </a:r>
          </a:p>
          <a:p>
            <a:pPr algn="just">
              <a:buFont typeface="Wingdings" pitchFamily="2" charset="2"/>
              <a:buChar char="q"/>
            </a:pPr>
            <a:r>
              <a:rPr lang="as-IN" sz="1800" dirty="0" smtClean="0">
                <a:latin typeface="Nirmala UI" pitchFamily="34" charset="0"/>
                <a:ea typeface="Nirmala UI" pitchFamily="34" charset="0"/>
                <a:cs typeface="Nirmala UI" pitchFamily="34" charset="0"/>
              </a:rPr>
              <a:t>এইসমূহৰ উপৰিও অনেক নাটিকা, হাস্য-ব্যংগ ৰচনা, জীৱনীমূলক গ্ৰন্থ, </a:t>
            </a:r>
            <a:r>
              <a:rPr lang="as-IN" sz="1800" dirty="0" smtClean="0">
                <a:latin typeface="Nirmala UI" pitchFamily="34" charset="0"/>
                <a:ea typeface="Nirmala UI" pitchFamily="34" charset="0"/>
                <a:cs typeface="Nirmala UI" pitchFamily="34" charset="0"/>
              </a:rPr>
              <a:t>প্ৰবন্ধ সংকলন</a:t>
            </a:r>
            <a:r>
              <a:rPr lang="as-IN" sz="1800" dirty="0" smtClean="0">
                <a:latin typeface="Nirmala UI" pitchFamily="34" charset="0"/>
                <a:ea typeface="Nirmala UI" pitchFamily="34" charset="0"/>
                <a:cs typeface="Nirmala UI" pitchFamily="34" charset="0"/>
              </a:rPr>
              <a:t>, তত্ত্বমূলক গ্ৰন্থ আৰু অনুবাদ গ্ৰন্থ আদিও বেজবৰুৱাৰ দ্বাৰা প্ৰকাশিত হয়।</a:t>
            </a:r>
            <a:endParaRPr lang="en-IN" sz="1800" dirty="0">
              <a:latin typeface="Nirmala UI" pitchFamily="34" charset="0"/>
              <a:ea typeface="Nirmala UI" pitchFamily="34" charset="0"/>
              <a:cs typeface="Nirmala UI" pitchFamily="34" charset="0"/>
            </a:endParaRPr>
          </a:p>
        </p:txBody>
      </p:sp>
    </p:spTree>
    <p:extLst>
      <p:ext uri="{BB962C8B-B14F-4D97-AF65-F5344CB8AC3E}">
        <p14:creationId xmlns:p14="http://schemas.microsoft.com/office/powerpoint/2010/main" val="12516096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274638"/>
            <a:ext cx="8496944" cy="1143000"/>
          </a:xfrm>
        </p:spPr>
        <p:txBody>
          <a:bodyPr/>
          <a:lstStyle/>
          <a:p>
            <a:pPr algn="l"/>
            <a:r>
              <a:rPr lang="as-IN" b="1" i="1" dirty="0" smtClean="0">
                <a:solidFill>
                  <a:schemeClr val="accent2">
                    <a:lumMod val="75000"/>
                  </a:schemeClr>
                </a:solidFill>
                <a:latin typeface="Nirmala UI" pitchFamily="34" charset="0"/>
                <a:ea typeface="Nirmala UI" pitchFamily="34" charset="0"/>
                <a:cs typeface="Nirmala UI" pitchFamily="34" charset="0"/>
              </a:rPr>
              <a:t>আত্মজীৱনীখনৰ বিষয়বস্তু :</a:t>
            </a:r>
            <a:endParaRPr lang="en-IN" b="1" i="1" dirty="0">
              <a:solidFill>
                <a:schemeClr val="accent2">
                  <a:lumMod val="75000"/>
                </a:schemeClr>
              </a:solidFill>
            </a:endParaRPr>
          </a:p>
        </p:txBody>
      </p:sp>
      <p:sp>
        <p:nvSpPr>
          <p:cNvPr id="3" name="Content Placeholder 2"/>
          <p:cNvSpPr>
            <a:spLocks noGrp="1"/>
          </p:cNvSpPr>
          <p:nvPr>
            <p:ph idx="1"/>
          </p:nvPr>
        </p:nvSpPr>
        <p:spPr>
          <a:xfrm>
            <a:off x="467544" y="1700808"/>
            <a:ext cx="8229600" cy="4525963"/>
          </a:xfrm>
        </p:spPr>
        <p:txBody>
          <a:bodyPr>
            <a:normAutofit/>
          </a:bodyPr>
          <a:lstStyle/>
          <a:p>
            <a:pPr algn="just">
              <a:buFont typeface="Wingdings" pitchFamily="2" charset="2"/>
              <a:buChar char="q"/>
            </a:pPr>
            <a:r>
              <a:rPr lang="as-IN" sz="1800" dirty="0" smtClean="0">
                <a:latin typeface="Nirmala UI" pitchFamily="34" charset="0"/>
                <a:ea typeface="Nirmala UI" pitchFamily="34" charset="0"/>
                <a:cs typeface="Nirmala UI" pitchFamily="34" charset="0"/>
              </a:rPr>
              <a:t>লক্ষ্মীনাথ বেজবৰুৱাৰ ‘মোৰ জীৱন সোঁৱৰণ’ সাহিত্যিক গুণেৰে সমৃদ্ধ এখন </a:t>
            </a:r>
            <a:r>
              <a:rPr lang="as-IN" sz="1800" dirty="0" smtClean="0">
                <a:latin typeface="Nirmala UI" pitchFamily="34" charset="0"/>
                <a:ea typeface="Nirmala UI" pitchFamily="34" charset="0"/>
                <a:cs typeface="Nirmala UI" pitchFamily="34" charset="0"/>
              </a:rPr>
              <a:t>মহৎ আত্মজীৱনী</a:t>
            </a:r>
            <a:r>
              <a:rPr lang="as-IN" sz="1800" dirty="0" smtClean="0">
                <a:latin typeface="Nirmala UI" pitchFamily="34" charset="0"/>
                <a:ea typeface="Nirmala UI" pitchFamily="34" charset="0"/>
                <a:cs typeface="Nirmala UI" pitchFamily="34" charset="0"/>
              </a:rPr>
              <a:t>। এই আত্মজীৱনীখনৰ কাহিনী মূলত: তিনিটা ভাগত বিভক্ত – </a:t>
            </a:r>
            <a:r>
              <a:rPr lang="as-IN" sz="1800" dirty="0" smtClean="0">
                <a:latin typeface="Nirmala UI" pitchFamily="34" charset="0"/>
                <a:ea typeface="Nirmala UI" pitchFamily="34" charset="0"/>
                <a:cs typeface="Nirmala UI" pitchFamily="34" charset="0"/>
              </a:rPr>
              <a:t>প্ৰথম ভাগ</a:t>
            </a:r>
            <a:r>
              <a:rPr lang="as-IN" sz="1800" dirty="0" smtClean="0">
                <a:latin typeface="Nirmala UI" pitchFamily="34" charset="0"/>
                <a:ea typeface="Nirmala UI" pitchFamily="34" charset="0"/>
                <a:cs typeface="Nirmala UI" pitchFamily="34" charset="0"/>
              </a:rPr>
              <a:t>, দ্বিতীয় ভাগ আৰু পৰিশিষ্ট। পৰিশিষ্টত দুটা প্ৰবন্ধ যোগ দিয়া হৈছে</a:t>
            </a:r>
            <a:r>
              <a:rPr lang="as-IN" sz="1800" dirty="0" smtClean="0">
                <a:latin typeface="Nirmala UI" pitchFamily="34" charset="0"/>
                <a:ea typeface="Nirmala UI" pitchFamily="34" charset="0"/>
                <a:cs typeface="Nirmala UI" pitchFamily="34" charset="0"/>
              </a:rPr>
              <a:t>।</a:t>
            </a:r>
          </a:p>
          <a:p>
            <a:pPr marL="0" indent="0" algn="just">
              <a:buNone/>
            </a:pPr>
            <a:r>
              <a:rPr lang="as-IN" sz="1800" dirty="0" smtClean="0">
                <a:latin typeface="Nirmala UI" pitchFamily="34" charset="0"/>
                <a:ea typeface="Nirmala UI" pitchFamily="34" charset="0"/>
                <a:cs typeface="Nirmala UI" pitchFamily="34" charset="0"/>
              </a:rPr>
              <a:t>			‘</a:t>
            </a:r>
            <a:r>
              <a:rPr lang="as-IN" sz="1800" dirty="0" smtClean="0">
                <a:latin typeface="Nirmala UI" pitchFamily="34" charset="0"/>
                <a:ea typeface="Nirmala UI" pitchFamily="34" charset="0"/>
                <a:cs typeface="Nirmala UI" pitchFamily="34" charset="0"/>
              </a:rPr>
              <a:t>মোৰ জীৱন সোঁৱৰণ’ প্ৰথম ভাগটোত আঠটা অধ্যায় পোৱা যায়।</a:t>
            </a:r>
            <a:endParaRPr lang="en-IN" sz="1800" dirty="0">
              <a:latin typeface="Nirmala UI" pitchFamily="34" charset="0"/>
              <a:ea typeface="Nirmala UI" pitchFamily="34" charset="0"/>
              <a:cs typeface="Nirmala UI" pitchFamily="34" charset="0"/>
            </a:endParaRPr>
          </a:p>
        </p:txBody>
      </p:sp>
    </p:spTree>
    <p:extLst>
      <p:ext uri="{BB962C8B-B14F-4D97-AF65-F5344CB8AC3E}">
        <p14:creationId xmlns:p14="http://schemas.microsoft.com/office/powerpoint/2010/main" val="37366461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274638"/>
            <a:ext cx="8640960" cy="1143000"/>
          </a:xfrm>
        </p:spPr>
        <p:txBody>
          <a:bodyPr>
            <a:noAutofit/>
          </a:bodyPr>
          <a:lstStyle/>
          <a:p>
            <a:pPr algn="l"/>
            <a:r>
              <a:rPr lang="as-IN" b="1" i="1" dirty="0" smtClean="0">
                <a:solidFill>
                  <a:schemeClr val="accent2">
                    <a:lumMod val="75000"/>
                  </a:schemeClr>
                </a:solidFill>
                <a:latin typeface="Nirmala UI" pitchFamily="34" charset="0"/>
                <a:ea typeface="Nirmala UI" pitchFamily="34" charset="0"/>
                <a:cs typeface="Nirmala UI" pitchFamily="34" charset="0"/>
              </a:rPr>
              <a:t>আত্মজীৱনীখনৰ প্ৰথম অধ্যায় :</a:t>
            </a:r>
            <a:endParaRPr lang="en-IN" b="1" i="1" dirty="0">
              <a:solidFill>
                <a:schemeClr val="accent2">
                  <a:lumMod val="75000"/>
                </a:schemeClr>
              </a:solidFill>
              <a:latin typeface="Nirmala UI" pitchFamily="34" charset="0"/>
              <a:ea typeface="Nirmala UI" pitchFamily="34" charset="0"/>
              <a:cs typeface="Nirmala UI" pitchFamily="34" charset="0"/>
            </a:endParaRPr>
          </a:p>
        </p:txBody>
      </p:sp>
      <p:sp>
        <p:nvSpPr>
          <p:cNvPr id="3" name="Content Placeholder 2"/>
          <p:cNvSpPr>
            <a:spLocks noGrp="1"/>
          </p:cNvSpPr>
          <p:nvPr>
            <p:ph idx="1"/>
          </p:nvPr>
        </p:nvSpPr>
        <p:spPr>
          <a:xfrm>
            <a:off x="467544" y="1844824"/>
            <a:ext cx="8229600" cy="4597971"/>
          </a:xfrm>
        </p:spPr>
        <p:txBody>
          <a:bodyPr>
            <a:normAutofit/>
          </a:bodyPr>
          <a:lstStyle/>
          <a:p>
            <a:pPr algn="just">
              <a:buFont typeface="Wingdings" pitchFamily="2" charset="2"/>
              <a:buChar char="q"/>
            </a:pPr>
            <a:r>
              <a:rPr lang="as-IN" sz="1800" dirty="0" smtClean="0">
                <a:latin typeface="Nirmala UI" pitchFamily="34" charset="0"/>
                <a:ea typeface="Nirmala UI" pitchFamily="34" charset="0"/>
                <a:cs typeface="Nirmala UI" pitchFamily="34" charset="0"/>
              </a:rPr>
              <a:t>অধ্যায়টোৰ আৰম্ভণিতে বেজবৰুৱাই তেওঁৰ স্বভাৱজাত বিমল হাস্যৰসৰ </a:t>
            </a:r>
            <a:r>
              <a:rPr lang="as-IN" sz="1800" dirty="0" smtClean="0">
                <a:latin typeface="Nirmala UI" pitchFamily="34" charset="0"/>
                <a:ea typeface="Nirmala UI" pitchFamily="34" charset="0"/>
                <a:cs typeface="Nirmala UI" pitchFamily="34" charset="0"/>
              </a:rPr>
              <a:t>মাজেৰে</a:t>
            </a:r>
            <a:r>
              <a:rPr lang="en-GB" sz="1800" dirty="0" smtClean="0">
                <a:latin typeface="Nirmala UI" pitchFamily="34" charset="0"/>
                <a:ea typeface="Nirmala UI" pitchFamily="34" charset="0"/>
                <a:cs typeface="Nirmala UI" pitchFamily="34" charset="0"/>
              </a:rPr>
              <a:t> </a:t>
            </a:r>
            <a:r>
              <a:rPr lang="as-IN" sz="1800" dirty="0" smtClean="0">
                <a:latin typeface="Nirmala UI" pitchFamily="34" charset="0"/>
                <a:ea typeface="Nirmala UI" pitchFamily="34" charset="0"/>
                <a:cs typeface="Nirmala UI" pitchFamily="34" charset="0"/>
              </a:rPr>
              <a:t>নিজৰ </a:t>
            </a:r>
            <a:r>
              <a:rPr lang="as-IN" sz="1800" dirty="0" smtClean="0">
                <a:latin typeface="Nirmala UI" pitchFamily="34" charset="0"/>
                <a:ea typeface="Nirmala UI" pitchFamily="34" charset="0"/>
                <a:cs typeface="Nirmala UI" pitchFamily="34" charset="0"/>
              </a:rPr>
              <a:t>জন্মবৃত্তান্ত দাঙি ধৰিছে। বৰপেটা আৰু তেজপুৰৰ লগত </a:t>
            </a:r>
            <a:r>
              <a:rPr lang="as-IN" sz="1800" dirty="0" smtClean="0">
                <a:latin typeface="Nirmala UI" pitchFamily="34" charset="0"/>
                <a:ea typeface="Nirmala UI" pitchFamily="34" charset="0"/>
                <a:cs typeface="Nirmala UI" pitchFamily="34" charset="0"/>
              </a:rPr>
              <a:t>জড়িত শৈশৱকালৰ ভালেমান </a:t>
            </a:r>
            <a:r>
              <a:rPr lang="as-IN" sz="1800" dirty="0" smtClean="0">
                <a:latin typeface="Nirmala UI" pitchFamily="34" charset="0"/>
                <a:ea typeface="Nirmala UI" pitchFamily="34" charset="0"/>
                <a:cs typeface="Nirmala UI" pitchFamily="34" charset="0"/>
              </a:rPr>
              <a:t>স্মৃতিয়ে এই অধ্যায়টো পৰিপূৰ্ণ কৰি তুলিছে। </a:t>
            </a:r>
            <a:r>
              <a:rPr lang="as-IN" sz="1800" dirty="0" smtClean="0">
                <a:latin typeface="Nirmala UI" pitchFamily="34" charset="0"/>
                <a:ea typeface="Nirmala UI" pitchFamily="34" charset="0"/>
                <a:cs typeface="Nirmala UI" pitchFamily="34" charset="0"/>
              </a:rPr>
              <a:t>প্ৰকৃতিপ্ৰীতি,মুক্ত আকাশৰ তলত </a:t>
            </a:r>
            <a:r>
              <a:rPr lang="as-IN" sz="1800" dirty="0" smtClean="0">
                <a:latin typeface="Nirmala UI" pitchFamily="34" charset="0"/>
                <a:ea typeface="Nirmala UI" pitchFamily="34" charset="0"/>
                <a:cs typeface="Nirmala UI" pitchFamily="34" charset="0"/>
              </a:rPr>
              <a:t>অবাধ বিচৰণ, বৈষ্ণৱ ধৰ্মৰ প্ৰতি একান্ত নিষ্ঠা আৰু </a:t>
            </a:r>
            <a:r>
              <a:rPr lang="as-IN" sz="1800" dirty="0" smtClean="0">
                <a:latin typeface="Nirmala UI" pitchFamily="34" charset="0"/>
                <a:ea typeface="Nirmala UI" pitchFamily="34" charset="0"/>
                <a:cs typeface="Nirmala UI" pitchFamily="34" charset="0"/>
              </a:rPr>
              <a:t>ইয়াৰ ভক্তিভৰা স্মৰণ,অসমীয়া </a:t>
            </a:r>
            <a:r>
              <a:rPr lang="as-IN" sz="1800" dirty="0" smtClean="0">
                <a:latin typeface="Nirmala UI" pitchFamily="34" charset="0"/>
                <a:ea typeface="Nirmala UI" pitchFamily="34" charset="0"/>
                <a:cs typeface="Nirmala UI" pitchFamily="34" charset="0"/>
              </a:rPr>
              <a:t>জা-জলপান তথা খাদ্যৰ প্ৰতি তেওঁৰ জীৱনব্যাপি </a:t>
            </a:r>
            <a:r>
              <a:rPr lang="as-IN" sz="1800" dirty="0" smtClean="0">
                <a:latin typeface="Nirmala UI" pitchFamily="34" charset="0"/>
                <a:ea typeface="Nirmala UI" pitchFamily="34" charset="0"/>
                <a:cs typeface="Nirmala UI" pitchFamily="34" charset="0"/>
              </a:rPr>
              <a:t>থকা গভীৰ আকৰ্ষণ</a:t>
            </a:r>
            <a:r>
              <a:rPr lang="as-IN" sz="1800" dirty="0" smtClean="0">
                <a:latin typeface="Nirmala UI" pitchFamily="34" charset="0"/>
                <a:ea typeface="Nirmala UI" pitchFamily="34" charset="0"/>
                <a:cs typeface="Nirmala UI" pitchFamily="34" charset="0"/>
              </a:rPr>
              <a:t>, সমাজৰ সাধাৰণ লোকৰ লগত সদ্ভাৱ আৰু মিলা-মিছাৰ </a:t>
            </a:r>
            <a:r>
              <a:rPr lang="as-IN" sz="1800" dirty="0" smtClean="0">
                <a:latin typeface="Nirmala UI" pitchFamily="34" charset="0"/>
                <a:ea typeface="Nirmala UI" pitchFamily="34" charset="0"/>
                <a:cs typeface="Nirmala UI" pitchFamily="34" charset="0"/>
              </a:rPr>
              <a:t>সম্পৰ্ক,পিতৃৰ স্নেহপূৰ্ণ </a:t>
            </a:r>
            <a:r>
              <a:rPr lang="as-IN" sz="1800" dirty="0" smtClean="0">
                <a:latin typeface="Nirmala UI" pitchFamily="34" charset="0"/>
                <a:ea typeface="Nirmala UI" pitchFamily="34" charset="0"/>
                <a:cs typeface="Nirmala UI" pitchFamily="34" charset="0"/>
              </a:rPr>
              <a:t>অন্ত:কৰণ আদিৰ সাক্ষী এই স্মৃতিবোৰ। বেজবৰুৱাৰ </a:t>
            </a:r>
            <a:r>
              <a:rPr lang="as-IN" sz="1800" dirty="0" smtClean="0">
                <a:latin typeface="Nirmala UI" pitchFamily="34" charset="0"/>
                <a:ea typeface="Nirmala UI" pitchFamily="34" charset="0"/>
                <a:cs typeface="Nirmala UI" pitchFamily="34" charset="0"/>
              </a:rPr>
              <a:t>জীৱনত তেওঁৰ পিতৃ দেৱতাৰ </a:t>
            </a:r>
            <a:r>
              <a:rPr lang="as-IN" sz="1800" dirty="0" smtClean="0">
                <a:latin typeface="Nirmala UI" pitchFamily="34" charset="0"/>
                <a:ea typeface="Nirmala UI" pitchFamily="34" charset="0"/>
                <a:cs typeface="Nirmala UI" pitchFamily="34" charset="0"/>
              </a:rPr>
              <a:t>গভীৰ প্ৰভাৱ থকা, পিতৃৰ তত্ত্বাৱধানত সংযম, বান্ধোন, </a:t>
            </a:r>
            <a:r>
              <a:rPr lang="as-IN" sz="1800" dirty="0" smtClean="0">
                <a:latin typeface="Nirmala UI" pitchFamily="34" charset="0"/>
                <a:ea typeface="Nirmala UI" pitchFamily="34" charset="0"/>
                <a:cs typeface="Nirmala UI" pitchFamily="34" charset="0"/>
              </a:rPr>
              <a:t>ৰীতি</a:t>
            </a:r>
            <a:r>
              <a:rPr lang="en-GB" sz="1800" dirty="0" smtClean="0">
                <a:latin typeface="Nirmala UI" pitchFamily="34" charset="0"/>
                <a:ea typeface="Nirmala UI" pitchFamily="34" charset="0"/>
                <a:cs typeface="Nirmala UI" pitchFamily="34" charset="0"/>
              </a:rPr>
              <a:t>-</a:t>
            </a:r>
            <a:r>
              <a:rPr lang="as-IN" sz="1800" dirty="0" smtClean="0">
                <a:latin typeface="Nirmala UI" pitchFamily="34" charset="0"/>
                <a:ea typeface="Nirmala UI" pitchFamily="34" charset="0"/>
                <a:cs typeface="Nirmala UI" pitchFamily="34" charset="0"/>
              </a:rPr>
              <a:t>নীতি আৰু</a:t>
            </a:r>
            <a:r>
              <a:rPr lang="en-GB" sz="1800" dirty="0" smtClean="0">
                <a:latin typeface="Nirmala UI" pitchFamily="34" charset="0"/>
                <a:ea typeface="Nirmala UI" pitchFamily="34" charset="0"/>
                <a:cs typeface="Nirmala UI" pitchFamily="34" charset="0"/>
              </a:rPr>
              <a:t> </a:t>
            </a:r>
            <a:r>
              <a:rPr lang="as-IN" sz="1800" dirty="0" smtClean="0">
                <a:latin typeface="Nirmala UI" pitchFamily="34" charset="0"/>
                <a:ea typeface="Nirmala UI" pitchFamily="34" charset="0"/>
                <a:cs typeface="Nirmala UI" pitchFamily="34" charset="0"/>
              </a:rPr>
              <a:t>মৰম-স্নেহেৰে পূৰ্ণ ঘৰুৱা পৰিৱেশত বেজবৰুৱাৰ শৈশৱ পাৰ হোৱাৰ</a:t>
            </a:r>
            <a:r>
              <a:rPr lang="en-GB" sz="1800" dirty="0" smtClean="0">
                <a:latin typeface="Nirmala UI" pitchFamily="34" charset="0"/>
                <a:ea typeface="Nirmala UI" pitchFamily="34" charset="0"/>
                <a:cs typeface="Nirmala UI" pitchFamily="34" charset="0"/>
              </a:rPr>
              <a:t> </a:t>
            </a:r>
            <a:r>
              <a:rPr lang="as-IN" sz="1800" dirty="0" smtClean="0">
                <a:latin typeface="Nirmala UI" pitchFamily="34" charset="0"/>
                <a:ea typeface="Nirmala UI" pitchFamily="34" charset="0"/>
                <a:cs typeface="Nirmala UI" pitchFamily="34" charset="0"/>
              </a:rPr>
              <a:t>কথাও </a:t>
            </a:r>
            <a:r>
              <a:rPr lang="as-IN" sz="1800" dirty="0" smtClean="0">
                <a:latin typeface="Nirmala UI" pitchFamily="34" charset="0"/>
                <a:ea typeface="Nirmala UI" pitchFamily="34" charset="0"/>
                <a:cs typeface="Nirmala UI" pitchFamily="34" charset="0"/>
              </a:rPr>
              <a:t>এই প্ৰথম অধ্যায়তে সুন্দৰভাৱে প্ৰকাশিত হৈ উঠিছে।</a:t>
            </a:r>
            <a:endParaRPr lang="en-IN" sz="1800" dirty="0">
              <a:latin typeface="Nirmala UI" pitchFamily="34" charset="0"/>
              <a:ea typeface="Nirmala UI" pitchFamily="34" charset="0"/>
              <a:cs typeface="Nirmala UI" pitchFamily="34" charset="0"/>
            </a:endParaRPr>
          </a:p>
        </p:txBody>
      </p:sp>
    </p:spTree>
    <p:extLst>
      <p:ext uri="{BB962C8B-B14F-4D97-AF65-F5344CB8AC3E}">
        <p14:creationId xmlns:p14="http://schemas.microsoft.com/office/powerpoint/2010/main" val="29542847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274638"/>
            <a:ext cx="8784976" cy="1282154"/>
          </a:xfrm>
        </p:spPr>
        <p:txBody>
          <a:bodyPr>
            <a:normAutofit/>
          </a:bodyPr>
          <a:lstStyle/>
          <a:p>
            <a:pPr algn="l"/>
            <a:r>
              <a:rPr lang="as-IN" b="1" i="1" dirty="0" smtClean="0">
                <a:solidFill>
                  <a:schemeClr val="accent2">
                    <a:lumMod val="75000"/>
                  </a:schemeClr>
                </a:solidFill>
                <a:latin typeface="Nirmala UI" pitchFamily="34" charset="0"/>
                <a:ea typeface="Nirmala UI" pitchFamily="34" charset="0"/>
                <a:cs typeface="Nirmala UI" pitchFamily="34" charset="0"/>
              </a:rPr>
              <a:t>আত্মজীৱনীখনৰ দ্বিতীয় অধ্যায় :</a:t>
            </a:r>
            <a:endParaRPr lang="en-IN" b="1" i="1" dirty="0">
              <a:solidFill>
                <a:schemeClr val="accent2">
                  <a:lumMod val="75000"/>
                </a:schemeClr>
              </a:solidFill>
              <a:latin typeface="Nirmala UI" pitchFamily="34" charset="0"/>
              <a:ea typeface="Nirmala UI" pitchFamily="34" charset="0"/>
              <a:cs typeface="Nirmala UI" pitchFamily="34" charset="0"/>
            </a:endParaRPr>
          </a:p>
        </p:txBody>
      </p:sp>
      <p:sp>
        <p:nvSpPr>
          <p:cNvPr id="3" name="Content Placeholder 2"/>
          <p:cNvSpPr>
            <a:spLocks noGrp="1"/>
          </p:cNvSpPr>
          <p:nvPr>
            <p:ph idx="1"/>
          </p:nvPr>
        </p:nvSpPr>
        <p:spPr>
          <a:xfrm>
            <a:off x="457200" y="2348880"/>
            <a:ext cx="8229600" cy="3777283"/>
          </a:xfrm>
        </p:spPr>
        <p:txBody>
          <a:bodyPr>
            <a:normAutofit/>
          </a:bodyPr>
          <a:lstStyle/>
          <a:p>
            <a:pPr algn="just">
              <a:buFont typeface="Wingdings" pitchFamily="2" charset="2"/>
              <a:buChar char="q"/>
            </a:pPr>
            <a:r>
              <a:rPr lang="as-IN" sz="1800" dirty="0" smtClean="0">
                <a:latin typeface="Nirmala UI" pitchFamily="34" charset="0"/>
                <a:ea typeface="Nirmala UI" pitchFamily="34" charset="0"/>
                <a:cs typeface="Nirmala UI" pitchFamily="34" charset="0"/>
              </a:rPr>
              <a:t>লক্ষীমপুৰৰ স্মৃতিৰ প্ৰকাশেৰে আত্মজীৱনীখনৰ দ্বিতীয় </a:t>
            </a:r>
            <a:r>
              <a:rPr lang="as-IN" sz="1800" dirty="0" smtClean="0">
                <a:latin typeface="Nirmala UI" pitchFamily="34" charset="0"/>
                <a:ea typeface="Nirmala UI" pitchFamily="34" charset="0"/>
                <a:cs typeface="Nirmala UI" pitchFamily="34" charset="0"/>
              </a:rPr>
              <a:t>অধ্যায়</a:t>
            </a:r>
            <a:r>
              <a:rPr lang="en-GB" sz="1800" dirty="0" smtClean="0">
                <a:latin typeface="Nirmala UI" pitchFamily="34" charset="0"/>
                <a:ea typeface="Nirmala UI" pitchFamily="34" charset="0"/>
                <a:cs typeface="Nirmala UI" pitchFamily="34" charset="0"/>
              </a:rPr>
              <a:t> </a:t>
            </a:r>
            <a:r>
              <a:rPr lang="as-IN" sz="1800" dirty="0" smtClean="0">
                <a:latin typeface="Nirmala UI" pitchFamily="34" charset="0"/>
                <a:ea typeface="Nirmala UI" pitchFamily="34" charset="0"/>
                <a:cs typeface="Nirmala UI" pitchFamily="34" charset="0"/>
              </a:rPr>
              <a:t>দীপ্তিমান।অধ্যায়টোত </a:t>
            </a:r>
            <a:r>
              <a:rPr lang="as-IN" sz="1800" dirty="0" smtClean="0">
                <a:latin typeface="Nirmala UI" pitchFamily="34" charset="0"/>
                <a:ea typeface="Nirmala UI" pitchFamily="34" charset="0"/>
                <a:cs typeface="Nirmala UI" pitchFamily="34" charset="0"/>
              </a:rPr>
              <a:t>সিদ্ধেশ্বৰ সোণাৰি, খনিকৰ দুৰ্গেশ্বৰ শৰ্মা, </a:t>
            </a:r>
            <a:r>
              <a:rPr lang="as-IN" sz="1800" dirty="0" smtClean="0">
                <a:latin typeface="Nirmala UI" pitchFamily="34" charset="0"/>
                <a:ea typeface="Nirmala UI" pitchFamily="34" charset="0"/>
                <a:cs typeface="Nirmala UI" pitchFamily="34" charset="0"/>
              </a:rPr>
              <a:t>পদ্মনাথ</a:t>
            </a:r>
            <a:r>
              <a:rPr lang="en-GB" sz="1800" dirty="0" smtClean="0">
                <a:latin typeface="Nirmala UI" pitchFamily="34" charset="0"/>
                <a:ea typeface="Nirmala UI" pitchFamily="34" charset="0"/>
                <a:cs typeface="Nirmala UI" pitchFamily="34" charset="0"/>
              </a:rPr>
              <a:t> </a:t>
            </a:r>
            <a:r>
              <a:rPr lang="as-IN" sz="1800" dirty="0" smtClean="0">
                <a:latin typeface="Nirmala UI" pitchFamily="34" charset="0"/>
                <a:ea typeface="Nirmala UI" pitchFamily="34" charset="0"/>
                <a:cs typeface="Nirmala UI" pitchFamily="34" charset="0"/>
              </a:rPr>
              <a:t>গোহাঞিবৰুৱাৰ</a:t>
            </a:r>
            <a:r>
              <a:rPr lang="en-GB" sz="1800" dirty="0" smtClean="0">
                <a:latin typeface="Nirmala UI" pitchFamily="34" charset="0"/>
                <a:ea typeface="Nirmala UI" pitchFamily="34" charset="0"/>
                <a:cs typeface="Nirmala UI" pitchFamily="34" charset="0"/>
              </a:rPr>
              <a:t> </a:t>
            </a:r>
            <a:r>
              <a:rPr lang="as-IN" sz="1800" dirty="0" smtClean="0">
                <a:latin typeface="Nirmala UI" pitchFamily="34" charset="0"/>
                <a:ea typeface="Nirmala UI" pitchFamily="34" charset="0"/>
                <a:cs typeface="Nirmala UI" pitchFamily="34" charset="0"/>
              </a:rPr>
              <a:t>পিতৃ </a:t>
            </a:r>
            <a:r>
              <a:rPr lang="as-IN" sz="1800" dirty="0" smtClean="0">
                <a:latin typeface="Nirmala UI" pitchFamily="34" charset="0"/>
                <a:ea typeface="Nirmala UI" pitchFamily="34" charset="0"/>
                <a:cs typeface="Nirmala UI" pitchFamily="34" charset="0"/>
              </a:rPr>
              <a:t>মৌজাদাৰ ঘিণাৰাম বৰুৱা, হলিৰাম বৰুৱা, </a:t>
            </a:r>
            <a:r>
              <a:rPr lang="as-IN" sz="1800" dirty="0" smtClean="0">
                <a:latin typeface="Nirmala UI" pitchFamily="34" charset="0"/>
                <a:ea typeface="Nirmala UI" pitchFamily="34" charset="0"/>
                <a:cs typeface="Nirmala UI" pitchFamily="34" charset="0"/>
              </a:rPr>
              <a:t>তোলন</a:t>
            </a:r>
            <a:r>
              <a:rPr lang="en-GB" sz="1800" dirty="0" smtClean="0">
                <a:latin typeface="Nirmala UI" pitchFamily="34" charset="0"/>
                <a:ea typeface="Nirmala UI" pitchFamily="34" charset="0"/>
                <a:cs typeface="Nirmala UI" pitchFamily="34" charset="0"/>
              </a:rPr>
              <a:t> </a:t>
            </a:r>
            <a:r>
              <a:rPr lang="as-IN" sz="1800" dirty="0" smtClean="0">
                <a:latin typeface="Nirmala UI" pitchFamily="34" charset="0"/>
                <a:ea typeface="Nirmala UI" pitchFamily="34" charset="0"/>
                <a:cs typeface="Nirmala UI" pitchFamily="34" charset="0"/>
              </a:rPr>
              <a:t>সাজতোলা</a:t>
            </a:r>
            <a:r>
              <a:rPr lang="as-IN" sz="1800" dirty="0" smtClean="0">
                <a:latin typeface="Nirmala UI" pitchFamily="34" charset="0"/>
                <a:ea typeface="Nirmala UI" pitchFamily="34" charset="0"/>
                <a:cs typeface="Nirmala UI" pitchFamily="34" charset="0"/>
              </a:rPr>
              <a:t>, ধনী, </a:t>
            </a:r>
            <a:r>
              <a:rPr lang="as-IN" sz="1800" dirty="0" smtClean="0">
                <a:latin typeface="Nirmala UI" pitchFamily="34" charset="0"/>
                <a:ea typeface="Nirmala UI" pitchFamily="34" charset="0"/>
                <a:cs typeface="Nirmala UI" pitchFamily="34" charset="0"/>
              </a:rPr>
              <a:t>গোজৰ,সিদ্ধিৰাম</a:t>
            </a:r>
            <a:r>
              <a:rPr lang="as-IN" sz="1800" dirty="0" smtClean="0">
                <a:latin typeface="Nirmala UI" pitchFamily="34" charset="0"/>
                <a:ea typeface="Nirmala UI" pitchFamily="34" charset="0"/>
                <a:cs typeface="Nirmala UI" pitchFamily="34" charset="0"/>
              </a:rPr>
              <a:t>, ঘিণলাগী আদি চৰিত্ৰসমূহৰ ভূমিকা গুৰুত্বপূৰ্ণ</a:t>
            </a:r>
            <a:r>
              <a:rPr lang="as-IN" sz="1800" dirty="0" smtClean="0">
                <a:latin typeface="Nirmala UI" pitchFamily="34" charset="0"/>
                <a:ea typeface="Nirmala UI" pitchFamily="34" charset="0"/>
                <a:cs typeface="Nirmala UI" pitchFamily="34" charset="0"/>
              </a:rPr>
              <a:t>।লক্ষীমপুৰতে ভালেমান</a:t>
            </a:r>
            <a:r>
              <a:rPr lang="en-GB" sz="1800" dirty="0" smtClean="0">
                <a:latin typeface="Nirmala UI" pitchFamily="34" charset="0"/>
                <a:ea typeface="Nirmala UI" pitchFamily="34" charset="0"/>
                <a:cs typeface="Nirmala UI" pitchFamily="34" charset="0"/>
              </a:rPr>
              <a:t> </a:t>
            </a:r>
            <a:r>
              <a:rPr lang="as-IN" sz="1800" dirty="0" smtClean="0">
                <a:latin typeface="Nirmala UI" pitchFamily="34" charset="0"/>
                <a:ea typeface="Nirmala UI" pitchFamily="34" charset="0"/>
                <a:cs typeface="Nirmala UI" pitchFamily="34" charset="0"/>
              </a:rPr>
              <a:t>মাংগলিক </a:t>
            </a:r>
            <a:r>
              <a:rPr lang="as-IN" sz="1800" dirty="0" smtClean="0">
                <a:latin typeface="Nirmala UI" pitchFamily="34" charset="0"/>
                <a:ea typeface="Nirmala UI" pitchFamily="34" charset="0"/>
                <a:cs typeface="Nirmala UI" pitchFamily="34" charset="0"/>
              </a:rPr>
              <a:t>কৰ্মৰে বেজবৰুৱাৰ বিদ্যাৰম্ভ হয় </a:t>
            </a:r>
            <a:r>
              <a:rPr lang="as-IN" sz="1800" dirty="0" smtClean="0">
                <a:latin typeface="Nirmala UI" pitchFamily="34" charset="0"/>
                <a:ea typeface="Nirmala UI" pitchFamily="34" charset="0"/>
                <a:cs typeface="Nirmala UI" pitchFamily="34" charset="0"/>
              </a:rPr>
              <a:t>বুলি</a:t>
            </a:r>
            <a:r>
              <a:rPr lang="en-GB" sz="1800" dirty="0">
                <a:latin typeface="Nirmala UI" pitchFamily="34" charset="0"/>
                <a:ea typeface="Nirmala UI" pitchFamily="34" charset="0"/>
                <a:cs typeface="Nirmala UI" pitchFamily="34" charset="0"/>
              </a:rPr>
              <a:t> </a:t>
            </a:r>
            <a:r>
              <a:rPr lang="as-IN" sz="1800" dirty="0" smtClean="0">
                <a:latin typeface="Nirmala UI" pitchFamily="34" charset="0"/>
                <a:ea typeface="Nirmala UI" pitchFamily="34" charset="0"/>
                <a:cs typeface="Nirmala UI" pitchFamily="34" charset="0"/>
              </a:rPr>
              <a:t>অধ্যায়টোত </a:t>
            </a:r>
            <a:r>
              <a:rPr lang="as-IN" sz="1800" dirty="0" smtClean="0">
                <a:latin typeface="Nirmala UI" pitchFamily="34" charset="0"/>
                <a:ea typeface="Nirmala UI" pitchFamily="34" charset="0"/>
                <a:cs typeface="Nirmala UI" pitchFamily="34" charset="0"/>
              </a:rPr>
              <a:t>উল্লেখ আছে।</a:t>
            </a:r>
            <a:r>
              <a:rPr lang="as-IN" sz="1800" dirty="0" smtClean="0">
                <a:latin typeface="Nirmala UI" pitchFamily="34" charset="0"/>
                <a:ea typeface="Nirmala UI" pitchFamily="34" charset="0"/>
                <a:cs typeface="Nirmala UI" pitchFamily="34" charset="0"/>
              </a:rPr>
              <a:t>তেওঁক</a:t>
            </a:r>
            <a:r>
              <a:rPr lang="en-GB" sz="1800" dirty="0" smtClean="0">
                <a:latin typeface="Nirmala UI" pitchFamily="34" charset="0"/>
                <a:ea typeface="Nirmala UI" pitchFamily="34" charset="0"/>
                <a:cs typeface="Nirmala UI" pitchFamily="34" charset="0"/>
              </a:rPr>
              <a:t> </a:t>
            </a:r>
            <a:r>
              <a:rPr lang="as-IN" sz="1800" dirty="0" smtClean="0">
                <a:latin typeface="Nirmala UI" pitchFamily="34" charset="0"/>
                <a:ea typeface="Nirmala UI" pitchFamily="34" charset="0"/>
                <a:cs typeface="Nirmala UI" pitchFamily="34" charset="0"/>
              </a:rPr>
              <a:t>আখৰ </a:t>
            </a:r>
            <a:r>
              <a:rPr lang="as-IN" sz="1800" dirty="0" smtClean="0">
                <a:latin typeface="Nirmala UI" pitchFamily="34" charset="0"/>
                <a:ea typeface="Nirmala UI" pitchFamily="34" charset="0"/>
                <a:cs typeface="Nirmala UI" pitchFamily="34" charset="0"/>
              </a:rPr>
              <a:t>লিখিবলৈ শিকাইছিল ককাক </a:t>
            </a:r>
            <a:r>
              <a:rPr lang="as-IN" sz="1800" dirty="0" smtClean="0">
                <a:latin typeface="Nirmala UI" pitchFamily="34" charset="0"/>
                <a:ea typeface="Nirmala UI" pitchFamily="34" charset="0"/>
                <a:cs typeface="Nirmala UI" pitchFamily="34" charset="0"/>
              </a:rPr>
              <a:t>ৰবিনাথ</a:t>
            </a:r>
            <a:r>
              <a:rPr lang="en-GB" sz="1800" dirty="0" smtClean="0">
                <a:latin typeface="Nirmala UI" pitchFamily="34" charset="0"/>
                <a:ea typeface="Nirmala UI" pitchFamily="34" charset="0"/>
                <a:cs typeface="Nirmala UI" pitchFamily="34" charset="0"/>
              </a:rPr>
              <a:t> </a:t>
            </a:r>
            <a:r>
              <a:rPr lang="as-IN" sz="1800" dirty="0" smtClean="0">
                <a:latin typeface="Nirmala UI" pitchFamily="34" charset="0"/>
                <a:ea typeface="Nirmala UI" pitchFamily="34" charset="0"/>
                <a:cs typeface="Nirmala UI" pitchFamily="34" charset="0"/>
              </a:rPr>
              <a:t>মাজুদলৰ </a:t>
            </a:r>
            <a:r>
              <a:rPr lang="as-IN" sz="1800" dirty="0" smtClean="0">
                <a:latin typeface="Nirmala UI" pitchFamily="34" charset="0"/>
                <a:ea typeface="Nirmala UI" pitchFamily="34" charset="0"/>
                <a:cs typeface="Nirmala UI" pitchFamily="34" charset="0"/>
              </a:rPr>
              <a:t>বৰুৱাই। লক্ষীমপুৰৰ </a:t>
            </a:r>
            <a:r>
              <a:rPr lang="as-IN" sz="1800" dirty="0" smtClean="0">
                <a:latin typeface="Nirmala UI" pitchFamily="34" charset="0"/>
                <a:ea typeface="Nirmala UI" pitchFamily="34" charset="0"/>
                <a:cs typeface="Nirmala UI" pitchFamily="34" charset="0"/>
              </a:rPr>
              <a:t>স্মৃতিৰ</a:t>
            </a:r>
            <a:r>
              <a:rPr lang="en-GB" sz="1800" dirty="0" smtClean="0">
                <a:latin typeface="Nirmala UI" pitchFamily="34" charset="0"/>
                <a:ea typeface="Nirmala UI" pitchFamily="34" charset="0"/>
                <a:cs typeface="Nirmala UI" pitchFamily="34" charset="0"/>
              </a:rPr>
              <a:t> </a:t>
            </a:r>
            <a:r>
              <a:rPr lang="as-IN" sz="1800" dirty="0" smtClean="0">
                <a:latin typeface="Nirmala UI" pitchFamily="34" charset="0"/>
                <a:ea typeface="Nirmala UI" pitchFamily="34" charset="0"/>
                <a:cs typeface="Nirmala UI" pitchFamily="34" charset="0"/>
              </a:rPr>
              <a:t>ভিতৰত </a:t>
            </a:r>
            <a:r>
              <a:rPr lang="as-IN" sz="1800" dirty="0" smtClean="0">
                <a:latin typeface="Nirmala UI" pitchFamily="34" charset="0"/>
                <a:ea typeface="Nirmala UI" pitchFamily="34" charset="0"/>
                <a:cs typeface="Nirmala UI" pitchFamily="34" charset="0"/>
              </a:rPr>
              <a:t>ডাঙৰ আৰু চেলাৰ চেনিমাছ </a:t>
            </a:r>
            <a:r>
              <a:rPr lang="as-IN" sz="1800" dirty="0" smtClean="0">
                <a:latin typeface="Nirmala UI" pitchFamily="34" charset="0"/>
                <a:ea typeface="Nirmala UI" pitchFamily="34" charset="0"/>
                <a:cs typeface="Nirmala UI" pitchFamily="34" charset="0"/>
              </a:rPr>
              <a:t>আৰু</a:t>
            </a:r>
            <a:r>
              <a:rPr lang="en-GB" sz="1800" dirty="0" smtClean="0">
                <a:latin typeface="Nirmala UI" pitchFamily="34" charset="0"/>
                <a:ea typeface="Nirmala UI" pitchFamily="34" charset="0"/>
                <a:cs typeface="Nirmala UI" pitchFamily="34" charset="0"/>
              </a:rPr>
              <a:t> </a:t>
            </a:r>
            <a:r>
              <a:rPr lang="as-IN" sz="1800" dirty="0" smtClean="0">
                <a:latin typeface="Nirmala UI" pitchFamily="34" charset="0"/>
                <a:ea typeface="Nirmala UI" pitchFamily="34" charset="0"/>
                <a:cs typeface="Nirmala UI" pitchFamily="34" charset="0"/>
              </a:rPr>
              <a:t>পাভ </a:t>
            </a:r>
            <a:r>
              <a:rPr lang="as-IN" sz="1800" dirty="0" smtClean="0">
                <a:latin typeface="Nirmala UI" pitchFamily="34" charset="0"/>
                <a:ea typeface="Nirmala UI" pitchFamily="34" charset="0"/>
                <a:cs typeface="Nirmala UI" pitchFamily="34" charset="0"/>
              </a:rPr>
              <a:t>মাছ খোৱা, হৈ গুদু খেলাৰ </a:t>
            </a:r>
            <a:r>
              <a:rPr lang="as-IN" sz="1800" dirty="0" smtClean="0">
                <a:latin typeface="Nirmala UI" pitchFamily="34" charset="0"/>
                <a:ea typeface="Nirmala UI" pitchFamily="34" charset="0"/>
                <a:cs typeface="Nirmala UI" pitchFamily="34" charset="0"/>
              </a:rPr>
              <a:t>কথাও</a:t>
            </a:r>
            <a:r>
              <a:rPr lang="en-GB" sz="1800" dirty="0" smtClean="0">
                <a:latin typeface="Nirmala UI" pitchFamily="34" charset="0"/>
                <a:ea typeface="Nirmala UI" pitchFamily="34" charset="0"/>
                <a:cs typeface="Nirmala UI" pitchFamily="34" charset="0"/>
              </a:rPr>
              <a:t> </a:t>
            </a:r>
            <a:r>
              <a:rPr lang="as-IN" sz="1800" dirty="0" smtClean="0">
                <a:latin typeface="Nirmala UI" pitchFamily="34" charset="0"/>
                <a:ea typeface="Nirmala UI" pitchFamily="34" charset="0"/>
                <a:cs typeface="Nirmala UI" pitchFamily="34" charset="0"/>
              </a:rPr>
              <a:t>বেজবৰুৱাই </a:t>
            </a:r>
            <a:r>
              <a:rPr lang="as-IN" sz="1800" dirty="0" smtClean="0">
                <a:latin typeface="Nirmala UI" pitchFamily="34" charset="0"/>
                <a:ea typeface="Nirmala UI" pitchFamily="34" charset="0"/>
                <a:cs typeface="Nirmala UI" pitchFamily="34" charset="0"/>
              </a:rPr>
              <a:t>গ্ৰন্থখনিত অংকিত কৰিছে।</a:t>
            </a:r>
            <a:endParaRPr lang="en-IN" sz="1800" dirty="0">
              <a:latin typeface="Nirmala UI" pitchFamily="34" charset="0"/>
              <a:ea typeface="Nirmala UI" pitchFamily="34" charset="0"/>
              <a:cs typeface="Nirmala UI" pitchFamily="34" charset="0"/>
            </a:endParaRPr>
          </a:p>
        </p:txBody>
      </p:sp>
    </p:spTree>
    <p:extLst>
      <p:ext uri="{BB962C8B-B14F-4D97-AF65-F5344CB8AC3E}">
        <p14:creationId xmlns:p14="http://schemas.microsoft.com/office/powerpoint/2010/main" val="6067586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274638"/>
            <a:ext cx="8712968" cy="1282154"/>
          </a:xfrm>
        </p:spPr>
        <p:txBody>
          <a:bodyPr>
            <a:noAutofit/>
          </a:bodyPr>
          <a:lstStyle/>
          <a:p>
            <a:pPr algn="l"/>
            <a:r>
              <a:rPr lang="as-IN" b="1" i="1" dirty="0" smtClean="0">
                <a:solidFill>
                  <a:schemeClr val="accent2">
                    <a:lumMod val="75000"/>
                  </a:schemeClr>
                </a:solidFill>
                <a:latin typeface="Nirmala UI" pitchFamily="34" charset="0"/>
                <a:ea typeface="Nirmala UI" pitchFamily="34" charset="0"/>
                <a:cs typeface="Nirmala UI" pitchFamily="34" charset="0"/>
              </a:rPr>
              <a:t>আত্মজীৱনীখনৰ তৃতীয় অধ্যায় :</a:t>
            </a:r>
            <a:endParaRPr lang="en-IN" b="1" i="1" dirty="0">
              <a:solidFill>
                <a:schemeClr val="accent2">
                  <a:lumMod val="75000"/>
                </a:schemeClr>
              </a:solidFill>
              <a:latin typeface="Nirmala UI" pitchFamily="34" charset="0"/>
              <a:ea typeface="Nirmala UI" pitchFamily="34" charset="0"/>
              <a:cs typeface="Nirmala UI" pitchFamily="34" charset="0"/>
            </a:endParaRPr>
          </a:p>
        </p:txBody>
      </p:sp>
      <p:sp>
        <p:nvSpPr>
          <p:cNvPr id="3" name="Content Placeholder 2"/>
          <p:cNvSpPr>
            <a:spLocks noGrp="1"/>
          </p:cNvSpPr>
          <p:nvPr>
            <p:ph idx="1"/>
          </p:nvPr>
        </p:nvSpPr>
        <p:spPr>
          <a:xfrm>
            <a:off x="467544" y="1916832"/>
            <a:ext cx="8229600" cy="3273227"/>
          </a:xfrm>
        </p:spPr>
        <p:txBody>
          <a:bodyPr>
            <a:normAutofit/>
          </a:bodyPr>
          <a:lstStyle/>
          <a:p>
            <a:pPr algn="just">
              <a:buFont typeface="Wingdings" pitchFamily="2" charset="2"/>
              <a:buChar char="q"/>
            </a:pPr>
            <a:r>
              <a:rPr lang="as-IN" sz="1800" dirty="0" smtClean="0">
                <a:latin typeface="Nirmala UI" pitchFamily="34" charset="0"/>
                <a:ea typeface="Nirmala UI" pitchFamily="34" charset="0"/>
                <a:cs typeface="Nirmala UI" pitchFamily="34" charset="0"/>
              </a:rPr>
              <a:t>তৃতীয় অধ্যায়ত বেজবৰুৱাৰ পিতৃ লক্ষীমপুৰৰ পৰা গুৱাহাটীলৈ বদলি হোৱাৰ </a:t>
            </a:r>
            <a:r>
              <a:rPr lang="as-IN" sz="1800" dirty="0" smtClean="0">
                <a:latin typeface="Nirmala UI" pitchFamily="34" charset="0"/>
                <a:ea typeface="Nirmala UI" pitchFamily="34" charset="0"/>
                <a:cs typeface="Nirmala UI" pitchFamily="34" charset="0"/>
              </a:rPr>
              <a:t>কথা</a:t>
            </a:r>
            <a:r>
              <a:rPr lang="en-GB" sz="1800" dirty="0" smtClean="0">
                <a:latin typeface="Nirmala UI" pitchFamily="34" charset="0"/>
                <a:ea typeface="Nirmala UI" pitchFamily="34" charset="0"/>
                <a:cs typeface="Nirmala UI" pitchFamily="34" charset="0"/>
              </a:rPr>
              <a:t> </a:t>
            </a:r>
            <a:r>
              <a:rPr lang="as-IN" sz="1800" dirty="0" smtClean="0">
                <a:latin typeface="Nirmala UI" pitchFamily="34" charset="0"/>
                <a:ea typeface="Nirmala UI" pitchFamily="34" charset="0"/>
                <a:cs typeface="Nirmala UI" pitchFamily="34" charset="0"/>
              </a:rPr>
              <a:t>প্ৰকাশিত </a:t>
            </a:r>
            <a:r>
              <a:rPr lang="as-IN" sz="1800" dirty="0" smtClean="0">
                <a:latin typeface="Nirmala UI" pitchFamily="34" charset="0"/>
                <a:ea typeface="Nirmala UI" pitchFamily="34" charset="0"/>
                <a:cs typeface="Nirmala UI" pitchFamily="34" charset="0"/>
              </a:rPr>
              <a:t>হৈছে। ইয়াতেই বেজবৰুৱাৰ স্কুলীয়া জীৱন আৰম্ভ হয়। গুৱাহাটীত </a:t>
            </a:r>
            <a:r>
              <a:rPr lang="as-IN" sz="1800" dirty="0" smtClean="0">
                <a:latin typeface="Nirmala UI" pitchFamily="34" charset="0"/>
                <a:ea typeface="Nirmala UI" pitchFamily="34" charset="0"/>
                <a:cs typeface="Nirmala UI" pitchFamily="34" charset="0"/>
              </a:rPr>
              <a:t>লগ</a:t>
            </a:r>
            <a:r>
              <a:rPr lang="en-GB" sz="1800" dirty="0" smtClean="0">
                <a:latin typeface="Nirmala UI" pitchFamily="34" charset="0"/>
                <a:ea typeface="Nirmala UI" pitchFamily="34" charset="0"/>
                <a:cs typeface="Nirmala UI" pitchFamily="34" charset="0"/>
              </a:rPr>
              <a:t> </a:t>
            </a:r>
            <a:r>
              <a:rPr lang="as-IN" sz="1800" dirty="0" smtClean="0">
                <a:latin typeface="Nirmala UI" pitchFamily="34" charset="0"/>
                <a:ea typeface="Nirmala UI" pitchFamily="34" charset="0"/>
                <a:cs typeface="Nirmala UI" pitchFamily="34" charset="0"/>
              </a:rPr>
              <a:t>পোৱা </a:t>
            </a:r>
            <a:r>
              <a:rPr lang="as-IN" sz="1800" dirty="0" smtClean="0">
                <a:latin typeface="Nirmala UI" pitchFamily="34" charset="0"/>
                <a:ea typeface="Nirmala UI" pitchFamily="34" charset="0"/>
                <a:cs typeface="Nirmala UI" pitchFamily="34" charset="0"/>
              </a:rPr>
              <a:t>ভালেমান ভদ্ৰলোকৰ ভিতৰত উকীল শ্ৰীমন্ত সেন, যশোমন্ত </a:t>
            </a:r>
            <a:r>
              <a:rPr lang="as-IN" sz="1800" dirty="0" smtClean="0">
                <a:latin typeface="Nirmala UI" pitchFamily="34" charset="0"/>
                <a:ea typeface="Nirmala UI" pitchFamily="34" charset="0"/>
                <a:cs typeface="Nirmala UI" pitchFamily="34" charset="0"/>
              </a:rPr>
              <a:t>সেন,গোবিন্দৰাম</a:t>
            </a:r>
            <a:r>
              <a:rPr lang="en-GB" sz="1800" dirty="0" smtClean="0">
                <a:latin typeface="Nirmala UI" pitchFamily="34" charset="0"/>
                <a:ea typeface="Nirmala UI" pitchFamily="34" charset="0"/>
                <a:cs typeface="Nirmala UI" pitchFamily="34" charset="0"/>
              </a:rPr>
              <a:t> </a:t>
            </a:r>
            <a:r>
              <a:rPr lang="as-IN" sz="1800" dirty="0" smtClean="0">
                <a:latin typeface="Nirmala UI" pitchFamily="34" charset="0"/>
                <a:ea typeface="Nirmala UI" pitchFamily="34" charset="0"/>
                <a:cs typeface="Nirmala UI" pitchFamily="34" charset="0"/>
              </a:rPr>
              <a:t>চৌধাৰী</a:t>
            </a:r>
            <a:r>
              <a:rPr lang="as-IN" sz="1800" dirty="0" smtClean="0">
                <a:latin typeface="Nirmala UI" pitchFamily="34" charset="0"/>
                <a:ea typeface="Nirmala UI" pitchFamily="34" charset="0"/>
                <a:cs typeface="Nirmala UI" pitchFamily="34" charset="0"/>
              </a:rPr>
              <a:t>, কমলাকান্ত ফুকন, লক্ষ্মীনাথ গজপুৰীয়া বৰুৱা আদিৰ </a:t>
            </a:r>
            <a:r>
              <a:rPr lang="as-IN" sz="1800" dirty="0" smtClean="0">
                <a:latin typeface="Nirmala UI" pitchFamily="34" charset="0"/>
                <a:ea typeface="Nirmala UI" pitchFamily="34" charset="0"/>
                <a:cs typeface="Nirmala UI" pitchFamily="34" charset="0"/>
              </a:rPr>
              <a:t>বিষয়ে</a:t>
            </a:r>
            <a:r>
              <a:rPr lang="en-GB" sz="1800" dirty="0" smtClean="0">
                <a:latin typeface="Nirmala UI" pitchFamily="34" charset="0"/>
                <a:ea typeface="Nirmala UI" pitchFamily="34" charset="0"/>
                <a:cs typeface="Nirmala UI" pitchFamily="34" charset="0"/>
              </a:rPr>
              <a:t> </a:t>
            </a:r>
            <a:r>
              <a:rPr lang="as-IN" sz="1800" dirty="0" smtClean="0">
                <a:latin typeface="Nirmala UI" pitchFamily="34" charset="0"/>
                <a:ea typeface="Nirmala UI" pitchFamily="34" charset="0"/>
                <a:cs typeface="Nirmala UI" pitchFamily="34" charset="0"/>
              </a:rPr>
              <a:t>গ্ৰন্থখনিত</a:t>
            </a:r>
            <a:r>
              <a:rPr lang="en-GB" sz="1800" dirty="0" smtClean="0">
                <a:latin typeface="Nirmala UI" pitchFamily="34" charset="0"/>
                <a:ea typeface="Nirmala UI" pitchFamily="34" charset="0"/>
                <a:cs typeface="Nirmala UI" pitchFamily="34" charset="0"/>
              </a:rPr>
              <a:t> </a:t>
            </a:r>
            <a:r>
              <a:rPr lang="as-IN" sz="1800" dirty="0" smtClean="0">
                <a:latin typeface="Nirmala UI" pitchFamily="34" charset="0"/>
                <a:ea typeface="Nirmala UI" pitchFamily="34" charset="0"/>
                <a:cs typeface="Nirmala UI" pitchFamily="34" charset="0"/>
              </a:rPr>
              <a:t>উল্লেখ </a:t>
            </a:r>
            <a:r>
              <a:rPr lang="as-IN" sz="1800" dirty="0" smtClean="0">
                <a:latin typeface="Nirmala UI" pitchFamily="34" charset="0"/>
                <a:ea typeface="Nirmala UI" pitchFamily="34" charset="0"/>
                <a:cs typeface="Nirmala UI" pitchFamily="34" charset="0"/>
              </a:rPr>
              <a:t>আছে। ডাঙৰীয়া দীননাথ বেজবৰুৱাই চৰকাৰী চাকৰিৰ </a:t>
            </a:r>
            <a:r>
              <a:rPr lang="as-IN" sz="1800" dirty="0" smtClean="0">
                <a:latin typeface="Nirmala UI" pitchFamily="34" charset="0"/>
                <a:ea typeface="Nirmala UI" pitchFamily="34" charset="0"/>
                <a:cs typeface="Nirmala UI" pitchFamily="34" charset="0"/>
              </a:rPr>
              <a:t>পৰা</a:t>
            </a:r>
            <a:r>
              <a:rPr lang="en-GB" sz="1800" dirty="0" smtClean="0">
                <a:latin typeface="Nirmala UI" pitchFamily="34" charset="0"/>
                <a:ea typeface="Nirmala UI" pitchFamily="34" charset="0"/>
                <a:cs typeface="Nirmala UI" pitchFamily="34" charset="0"/>
              </a:rPr>
              <a:t> </a:t>
            </a:r>
            <a:r>
              <a:rPr lang="as-IN" sz="1800" dirty="0" smtClean="0">
                <a:latin typeface="Nirmala UI" pitchFamily="34" charset="0"/>
                <a:ea typeface="Nirmala UI" pitchFamily="34" charset="0"/>
                <a:cs typeface="Nirmala UI" pitchFamily="34" charset="0"/>
              </a:rPr>
              <a:t>অৱসৰ লোৱাৰ</a:t>
            </a:r>
            <a:r>
              <a:rPr lang="en-GB" sz="1800" dirty="0" smtClean="0">
                <a:latin typeface="Nirmala UI" pitchFamily="34" charset="0"/>
                <a:ea typeface="Nirmala UI" pitchFamily="34" charset="0"/>
                <a:cs typeface="Nirmala UI" pitchFamily="34" charset="0"/>
              </a:rPr>
              <a:t> </a:t>
            </a:r>
            <a:r>
              <a:rPr lang="as-IN" sz="1800" dirty="0" smtClean="0">
                <a:latin typeface="Nirmala UI" pitchFamily="34" charset="0"/>
                <a:ea typeface="Nirmala UI" pitchFamily="34" charset="0"/>
                <a:cs typeface="Nirmala UI" pitchFamily="34" charset="0"/>
              </a:rPr>
              <a:t>পিছত </a:t>
            </a:r>
            <a:r>
              <a:rPr lang="as-IN" sz="1800" dirty="0" smtClean="0">
                <a:latin typeface="Nirmala UI" pitchFamily="34" charset="0"/>
                <a:ea typeface="Nirmala UI" pitchFamily="34" charset="0"/>
                <a:cs typeface="Nirmala UI" pitchFamily="34" charset="0"/>
              </a:rPr>
              <a:t>বেজবৰুৱাহঁতৰ পৰিয়ালটোৱে গুৱাহাটীৰ পৰা </a:t>
            </a:r>
            <a:r>
              <a:rPr lang="as-IN" sz="1800" dirty="0" smtClean="0">
                <a:latin typeface="Nirmala UI" pitchFamily="34" charset="0"/>
                <a:ea typeface="Nirmala UI" pitchFamily="34" charset="0"/>
                <a:cs typeface="Nirmala UI" pitchFamily="34" charset="0"/>
              </a:rPr>
              <a:t>ব্ৰক্ষ্মপুত্ৰৰ</a:t>
            </a:r>
            <a:r>
              <a:rPr lang="en-GB" sz="1800" dirty="0" smtClean="0">
                <a:latin typeface="Nirmala UI" pitchFamily="34" charset="0"/>
                <a:ea typeface="Nirmala UI" pitchFamily="34" charset="0"/>
                <a:cs typeface="Nirmala UI" pitchFamily="34" charset="0"/>
              </a:rPr>
              <a:t> </a:t>
            </a:r>
            <a:r>
              <a:rPr lang="as-IN" sz="1800" dirty="0" smtClean="0">
                <a:latin typeface="Nirmala UI" pitchFamily="34" charset="0"/>
                <a:ea typeface="Nirmala UI" pitchFamily="34" charset="0"/>
                <a:cs typeface="Nirmala UI" pitchFamily="34" charset="0"/>
              </a:rPr>
              <a:t>বুকুৱেদি</a:t>
            </a:r>
            <a:r>
              <a:rPr lang="en-GB" sz="1800" dirty="0" smtClean="0">
                <a:latin typeface="Nirmala UI" pitchFamily="34" charset="0"/>
                <a:ea typeface="Nirmala UI" pitchFamily="34" charset="0"/>
                <a:cs typeface="Nirmala UI" pitchFamily="34" charset="0"/>
              </a:rPr>
              <a:t> </a:t>
            </a:r>
            <a:r>
              <a:rPr lang="as-IN" sz="1800" dirty="0" smtClean="0">
                <a:latin typeface="Nirmala UI" pitchFamily="34" charset="0"/>
                <a:ea typeface="Nirmala UI" pitchFamily="34" charset="0"/>
                <a:cs typeface="Nirmala UI" pitchFamily="34" charset="0"/>
              </a:rPr>
              <a:t>তেওঁলোকৰ </a:t>
            </a:r>
            <a:r>
              <a:rPr lang="as-IN" sz="1800" dirty="0" smtClean="0">
                <a:latin typeface="Nirmala UI" pitchFamily="34" charset="0"/>
                <a:ea typeface="Nirmala UI" pitchFamily="34" charset="0"/>
                <a:cs typeface="Nirmala UI" pitchFamily="34" charset="0"/>
              </a:rPr>
              <a:t>পুৰণি ঠাই শিৱসাগৰলৈ উজাই অহাৰ মনোৰম </a:t>
            </a:r>
            <a:r>
              <a:rPr lang="as-IN" sz="1800" dirty="0" smtClean="0">
                <a:latin typeface="Nirmala UI" pitchFamily="34" charset="0"/>
                <a:ea typeface="Nirmala UI" pitchFamily="34" charset="0"/>
                <a:cs typeface="Nirmala UI" pitchFamily="34" charset="0"/>
              </a:rPr>
              <a:t>বৰ্ণনাৰে</a:t>
            </a:r>
            <a:r>
              <a:rPr lang="en-GB" sz="1800" dirty="0" smtClean="0">
                <a:latin typeface="Nirmala UI" pitchFamily="34" charset="0"/>
                <a:ea typeface="Nirmala UI" pitchFamily="34" charset="0"/>
                <a:cs typeface="Nirmala UI" pitchFamily="34" charset="0"/>
              </a:rPr>
              <a:t> </a:t>
            </a:r>
            <a:r>
              <a:rPr lang="as-IN" sz="1800" dirty="0" smtClean="0">
                <a:latin typeface="Nirmala UI" pitchFamily="34" charset="0"/>
                <a:ea typeface="Nirmala UI" pitchFamily="34" charset="0"/>
                <a:cs typeface="Nirmala UI" pitchFamily="34" charset="0"/>
              </a:rPr>
              <a:t>গ্ৰন্থখনিৰ</a:t>
            </a:r>
            <a:r>
              <a:rPr lang="en-GB" sz="1800" dirty="0" smtClean="0">
                <a:latin typeface="Nirmala UI" pitchFamily="34" charset="0"/>
                <a:ea typeface="Nirmala UI" pitchFamily="34" charset="0"/>
                <a:cs typeface="Nirmala UI" pitchFamily="34" charset="0"/>
              </a:rPr>
              <a:t> </a:t>
            </a:r>
            <a:r>
              <a:rPr lang="as-IN" sz="1800" dirty="0" smtClean="0">
                <a:latin typeface="Nirmala UI" pitchFamily="34" charset="0"/>
                <a:ea typeface="Nirmala UI" pitchFamily="34" charset="0"/>
                <a:cs typeface="Nirmala UI" pitchFamily="34" charset="0"/>
              </a:rPr>
              <a:t>তৃতীয় </a:t>
            </a:r>
            <a:r>
              <a:rPr lang="as-IN" sz="1800" dirty="0" smtClean="0">
                <a:latin typeface="Nirmala UI" pitchFamily="34" charset="0"/>
                <a:ea typeface="Nirmala UI" pitchFamily="34" charset="0"/>
                <a:cs typeface="Nirmala UI" pitchFamily="34" charset="0"/>
              </a:rPr>
              <a:t>অধ্যায় ভাস্বৰিত। এই যাত্ৰাৰ বৰ্ণনাত বেজবৰুৱাৰ </a:t>
            </a:r>
            <a:r>
              <a:rPr lang="as-IN" sz="1800" dirty="0" smtClean="0">
                <a:latin typeface="Nirmala UI" pitchFamily="34" charset="0"/>
                <a:ea typeface="Nirmala UI" pitchFamily="34" charset="0"/>
                <a:cs typeface="Nirmala UI" pitchFamily="34" charset="0"/>
              </a:rPr>
              <a:t>কবিপ্ৰাণ</a:t>
            </a:r>
            <a:r>
              <a:rPr lang="en-GB" sz="1800" dirty="0" smtClean="0">
                <a:latin typeface="Nirmala UI" pitchFamily="34" charset="0"/>
                <a:ea typeface="Nirmala UI" pitchFamily="34" charset="0"/>
                <a:cs typeface="Nirmala UI" pitchFamily="34" charset="0"/>
              </a:rPr>
              <a:t> </a:t>
            </a:r>
            <a:r>
              <a:rPr lang="as-IN" sz="1800" dirty="0" smtClean="0">
                <a:latin typeface="Nirmala UI" pitchFamily="34" charset="0"/>
                <a:ea typeface="Nirmala UI" pitchFamily="34" charset="0"/>
                <a:cs typeface="Nirmala UI" pitchFamily="34" charset="0"/>
              </a:rPr>
              <a:t>মুঞ্জৰিত </a:t>
            </a:r>
            <a:r>
              <a:rPr lang="as-IN" sz="1800" dirty="0" smtClean="0">
                <a:latin typeface="Nirmala UI" pitchFamily="34" charset="0"/>
                <a:ea typeface="Nirmala UI" pitchFamily="34" charset="0"/>
                <a:cs typeface="Nirmala UI" pitchFamily="34" charset="0"/>
              </a:rPr>
              <a:t>হৈ উঠিছে।</a:t>
            </a:r>
            <a:endParaRPr lang="en-IN" sz="1800" dirty="0">
              <a:latin typeface="Nirmala UI" pitchFamily="34" charset="0"/>
              <a:ea typeface="Nirmala UI" pitchFamily="34" charset="0"/>
              <a:cs typeface="Nirmala UI" pitchFamily="34" charset="0"/>
            </a:endParaRPr>
          </a:p>
        </p:txBody>
      </p:sp>
    </p:spTree>
    <p:extLst>
      <p:ext uri="{BB962C8B-B14F-4D97-AF65-F5344CB8AC3E}">
        <p14:creationId xmlns:p14="http://schemas.microsoft.com/office/powerpoint/2010/main" val="2464592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260648"/>
            <a:ext cx="8496944" cy="1143000"/>
          </a:xfrm>
        </p:spPr>
        <p:txBody>
          <a:bodyPr>
            <a:normAutofit/>
          </a:bodyPr>
          <a:lstStyle/>
          <a:p>
            <a:pPr algn="l"/>
            <a:r>
              <a:rPr lang="as-IN" b="1" i="1" dirty="0" smtClean="0">
                <a:solidFill>
                  <a:schemeClr val="accent2">
                    <a:lumMod val="75000"/>
                  </a:schemeClr>
                </a:solidFill>
                <a:latin typeface="Nirmala UI" pitchFamily="34" charset="0"/>
                <a:ea typeface="Nirmala UI" pitchFamily="34" charset="0"/>
                <a:cs typeface="Nirmala UI" pitchFamily="34" charset="0"/>
              </a:rPr>
              <a:t>আত্মজীৱনীখনৰ চতুৰ্থ অধ্যায় :</a:t>
            </a:r>
            <a:endParaRPr lang="en-IN" b="1" i="1" dirty="0">
              <a:solidFill>
                <a:schemeClr val="accent2">
                  <a:lumMod val="75000"/>
                </a:schemeClr>
              </a:solidFill>
              <a:latin typeface="Nirmala UI" pitchFamily="34" charset="0"/>
              <a:ea typeface="Nirmala UI" pitchFamily="34" charset="0"/>
              <a:cs typeface="Nirmala UI" pitchFamily="34" charset="0"/>
            </a:endParaRPr>
          </a:p>
        </p:txBody>
      </p:sp>
      <p:sp>
        <p:nvSpPr>
          <p:cNvPr id="3" name="Content Placeholder 2"/>
          <p:cNvSpPr>
            <a:spLocks noGrp="1"/>
          </p:cNvSpPr>
          <p:nvPr>
            <p:ph idx="1"/>
          </p:nvPr>
        </p:nvSpPr>
        <p:spPr>
          <a:xfrm>
            <a:off x="467544" y="1772816"/>
            <a:ext cx="8229600" cy="4209331"/>
          </a:xfrm>
        </p:spPr>
        <p:txBody>
          <a:bodyPr>
            <a:normAutofit/>
          </a:bodyPr>
          <a:lstStyle/>
          <a:p>
            <a:pPr algn="just">
              <a:buFont typeface="Wingdings" pitchFamily="2" charset="2"/>
              <a:buChar char="q"/>
            </a:pPr>
            <a:r>
              <a:rPr lang="as-IN" sz="1800" dirty="0" smtClean="0">
                <a:latin typeface="Nirmala UI" pitchFamily="34" charset="0"/>
                <a:ea typeface="Nirmala UI" pitchFamily="34" charset="0"/>
                <a:cs typeface="Nirmala UI" pitchFamily="34" charset="0"/>
              </a:rPr>
              <a:t>আত্মজীৱনীখনৰ চতুৰ্থ অধ্যায়ত বেজবৰুৱাই তেওঁৰ শিৱসাগৰীয়া জীৱনৰ </a:t>
            </a:r>
            <a:r>
              <a:rPr lang="as-IN" sz="1800" dirty="0" smtClean="0">
                <a:latin typeface="Nirmala UI" pitchFamily="34" charset="0"/>
                <a:ea typeface="Nirmala UI" pitchFamily="34" charset="0"/>
                <a:cs typeface="Nirmala UI" pitchFamily="34" charset="0"/>
              </a:rPr>
              <a:t>কাহিনী</a:t>
            </a:r>
            <a:r>
              <a:rPr lang="en-GB" sz="1800" dirty="0" smtClean="0">
                <a:latin typeface="Nirmala UI" pitchFamily="34" charset="0"/>
                <a:ea typeface="Nirmala UI" pitchFamily="34" charset="0"/>
                <a:cs typeface="Nirmala UI" pitchFamily="34" charset="0"/>
              </a:rPr>
              <a:t> </a:t>
            </a:r>
            <a:r>
              <a:rPr lang="as-IN" sz="1800" dirty="0" smtClean="0">
                <a:latin typeface="Nirmala UI" pitchFamily="34" charset="0"/>
                <a:ea typeface="Nirmala UI" pitchFamily="34" charset="0"/>
                <a:cs typeface="Nirmala UI" pitchFamily="34" charset="0"/>
              </a:rPr>
              <a:t>বৰ্ণনা </a:t>
            </a:r>
            <a:r>
              <a:rPr lang="as-IN" sz="1800" dirty="0" smtClean="0">
                <a:latin typeface="Nirmala UI" pitchFamily="34" charset="0"/>
                <a:ea typeface="Nirmala UI" pitchFamily="34" charset="0"/>
                <a:cs typeface="Nirmala UI" pitchFamily="34" charset="0"/>
              </a:rPr>
              <a:t>কৰিছে। শিৱসাগৰতে বেজবৰুৱাৰ লগুণ দিয়নি হয় আৰু এই লগুণ </a:t>
            </a:r>
            <a:r>
              <a:rPr lang="as-IN" sz="1800" dirty="0" smtClean="0">
                <a:latin typeface="Nirmala UI" pitchFamily="34" charset="0"/>
                <a:ea typeface="Nirmala UI" pitchFamily="34" charset="0"/>
                <a:cs typeface="Nirmala UI" pitchFamily="34" charset="0"/>
              </a:rPr>
              <a:t>দিয়নিৰ</a:t>
            </a:r>
            <a:r>
              <a:rPr lang="en-GB" sz="1800" dirty="0" smtClean="0">
                <a:latin typeface="Nirmala UI" pitchFamily="34" charset="0"/>
                <a:ea typeface="Nirmala UI" pitchFamily="34" charset="0"/>
                <a:cs typeface="Nirmala UI" pitchFamily="34" charset="0"/>
              </a:rPr>
              <a:t> </a:t>
            </a:r>
            <a:r>
              <a:rPr lang="as-IN" sz="1800" dirty="0" smtClean="0">
                <a:latin typeface="Nirmala UI" pitchFamily="34" charset="0"/>
                <a:ea typeface="Nirmala UI" pitchFamily="34" charset="0"/>
                <a:cs typeface="Nirmala UI" pitchFamily="34" charset="0"/>
              </a:rPr>
              <a:t>নিয়ম</a:t>
            </a:r>
            <a:r>
              <a:rPr lang="as-IN" sz="1800" dirty="0" smtClean="0">
                <a:latin typeface="Nirmala UI" pitchFamily="34" charset="0"/>
                <a:ea typeface="Nirmala UI" pitchFamily="34" charset="0"/>
                <a:cs typeface="Nirmala UI" pitchFamily="34" charset="0"/>
              </a:rPr>
              <a:t>, এই কৰ্ম সম্পন্ন কৰা ত্ৰিলোচন শৰ্মা নাজিৰ নামৰ পুৰোহিত, লম্বোদৰ </a:t>
            </a:r>
            <a:r>
              <a:rPr lang="as-IN" sz="1800" dirty="0" smtClean="0">
                <a:latin typeface="Nirmala UI" pitchFamily="34" charset="0"/>
                <a:ea typeface="Nirmala UI" pitchFamily="34" charset="0"/>
                <a:cs typeface="Nirmala UI" pitchFamily="34" charset="0"/>
              </a:rPr>
              <a:t>নামৰ</a:t>
            </a:r>
            <a:r>
              <a:rPr lang="en-GB" sz="1800" dirty="0" smtClean="0">
                <a:latin typeface="Nirmala UI" pitchFamily="34" charset="0"/>
                <a:ea typeface="Nirmala UI" pitchFamily="34" charset="0"/>
                <a:cs typeface="Nirmala UI" pitchFamily="34" charset="0"/>
              </a:rPr>
              <a:t> </a:t>
            </a:r>
            <a:r>
              <a:rPr lang="as-IN" sz="1800" dirty="0" smtClean="0">
                <a:latin typeface="Nirmala UI" pitchFamily="34" charset="0"/>
                <a:ea typeface="Nirmala UI" pitchFamily="34" charset="0"/>
                <a:cs typeface="Nirmala UI" pitchFamily="34" charset="0"/>
              </a:rPr>
              <a:t>এগৰাকী </a:t>
            </a:r>
            <a:r>
              <a:rPr lang="as-IN" sz="1800" dirty="0" smtClean="0">
                <a:latin typeface="Nirmala UI" pitchFamily="34" charset="0"/>
                <a:ea typeface="Nirmala UI" pitchFamily="34" charset="0"/>
                <a:cs typeface="Nirmala UI" pitchFamily="34" charset="0"/>
              </a:rPr>
              <a:t>বৃদ্ধ পণ্ডিতৰ কথাও এই প্ৰসংগত বেজবৰুৱাই এই অধ্যায়ত </a:t>
            </a:r>
            <a:r>
              <a:rPr lang="as-IN" sz="1800" dirty="0" smtClean="0">
                <a:latin typeface="Nirmala UI" pitchFamily="34" charset="0"/>
                <a:ea typeface="Nirmala UI" pitchFamily="34" charset="0"/>
                <a:cs typeface="Nirmala UI" pitchFamily="34" charset="0"/>
              </a:rPr>
              <a:t>প্ৰকাশ</a:t>
            </a:r>
            <a:r>
              <a:rPr lang="en-GB" sz="1800" dirty="0" smtClean="0">
                <a:latin typeface="Nirmala UI" pitchFamily="34" charset="0"/>
                <a:ea typeface="Nirmala UI" pitchFamily="34" charset="0"/>
                <a:cs typeface="Nirmala UI" pitchFamily="34" charset="0"/>
              </a:rPr>
              <a:t> </a:t>
            </a:r>
            <a:r>
              <a:rPr lang="as-IN" sz="1800" dirty="0" smtClean="0">
                <a:latin typeface="Nirmala UI" pitchFamily="34" charset="0"/>
                <a:ea typeface="Nirmala UI" pitchFamily="34" charset="0"/>
                <a:cs typeface="Nirmala UI" pitchFamily="34" charset="0"/>
              </a:rPr>
              <a:t>কৰিছে</a:t>
            </a:r>
            <a:r>
              <a:rPr lang="as-IN" sz="1800" dirty="0" smtClean="0">
                <a:latin typeface="Nirmala UI" pitchFamily="34" charset="0"/>
                <a:ea typeface="Nirmala UI" pitchFamily="34" charset="0"/>
                <a:cs typeface="Nirmala UI" pitchFamily="34" charset="0"/>
              </a:rPr>
              <a:t>।এই অধ্যায়ত বেজবৰুৱাই তেওঁৰ শৈক্ষিক জীৱন আৰু ভালে </a:t>
            </a:r>
            <a:r>
              <a:rPr lang="as-IN" sz="1800" dirty="0" smtClean="0">
                <a:latin typeface="Nirmala UI" pitchFamily="34" charset="0"/>
                <a:ea typeface="Nirmala UI" pitchFamily="34" charset="0"/>
                <a:cs typeface="Nirmala UI" pitchFamily="34" charset="0"/>
              </a:rPr>
              <a:t>কেইগৰাকী</a:t>
            </a:r>
            <a:r>
              <a:rPr lang="en-GB" sz="1800" dirty="0" smtClean="0">
                <a:latin typeface="Nirmala UI" pitchFamily="34" charset="0"/>
                <a:ea typeface="Nirmala UI" pitchFamily="34" charset="0"/>
                <a:cs typeface="Nirmala UI" pitchFamily="34" charset="0"/>
              </a:rPr>
              <a:t> </a:t>
            </a:r>
            <a:r>
              <a:rPr lang="as-IN" sz="1800" dirty="0" smtClean="0">
                <a:latin typeface="Nirmala UI" pitchFamily="34" charset="0"/>
                <a:ea typeface="Nirmala UI" pitchFamily="34" charset="0"/>
                <a:cs typeface="Nirmala UI" pitchFamily="34" charset="0"/>
              </a:rPr>
              <a:t>শিক্ষকক </a:t>
            </a:r>
            <a:r>
              <a:rPr lang="as-IN" sz="1800" dirty="0" smtClean="0">
                <a:latin typeface="Nirmala UI" pitchFamily="34" charset="0"/>
                <a:ea typeface="Nirmala UI" pitchFamily="34" charset="0"/>
                <a:cs typeface="Nirmala UI" pitchFamily="34" charset="0"/>
              </a:rPr>
              <a:t>স্মৰণ কৰিছে যাৰ ভিতৰত কেশৱনাথ ফুকন আৰু চন্দ্ৰমোহন </a:t>
            </a:r>
            <a:r>
              <a:rPr lang="as-IN" sz="1800" dirty="0" smtClean="0">
                <a:latin typeface="Nirmala UI" pitchFamily="34" charset="0"/>
                <a:ea typeface="Nirmala UI" pitchFamily="34" charset="0"/>
                <a:cs typeface="Nirmala UI" pitchFamily="34" charset="0"/>
              </a:rPr>
              <a:t>গোস্বামীৰ</a:t>
            </a:r>
            <a:r>
              <a:rPr lang="en-GB" sz="1800" dirty="0" smtClean="0">
                <a:latin typeface="Nirmala UI" pitchFamily="34" charset="0"/>
                <a:ea typeface="Nirmala UI" pitchFamily="34" charset="0"/>
                <a:cs typeface="Nirmala UI" pitchFamily="34" charset="0"/>
              </a:rPr>
              <a:t> </a:t>
            </a:r>
            <a:r>
              <a:rPr lang="as-IN" sz="1800" dirty="0" smtClean="0">
                <a:latin typeface="Nirmala UI" pitchFamily="34" charset="0"/>
                <a:ea typeface="Nirmala UI" pitchFamily="34" charset="0"/>
                <a:cs typeface="Nirmala UI" pitchFamily="34" charset="0"/>
              </a:rPr>
              <a:t>কথা </a:t>
            </a:r>
            <a:r>
              <a:rPr lang="as-IN" sz="1800" dirty="0" smtClean="0">
                <a:latin typeface="Nirmala UI" pitchFamily="34" charset="0"/>
                <a:ea typeface="Nirmala UI" pitchFamily="34" charset="0"/>
                <a:cs typeface="Nirmala UI" pitchFamily="34" charset="0"/>
              </a:rPr>
              <a:t>বিশেষভাৱে উল্লেখ কৰিছে।</a:t>
            </a:r>
            <a:endParaRPr lang="en-IN" sz="1800" dirty="0">
              <a:latin typeface="Nirmala UI" pitchFamily="34" charset="0"/>
              <a:ea typeface="Nirmala UI" pitchFamily="34" charset="0"/>
              <a:cs typeface="Nirmala UI" pitchFamily="34" charset="0"/>
            </a:endParaRPr>
          </a:p>
        </p:txBody>
      </p:sp>
    </p:spTree>
    <p:extLst>
      <p:ext uri="{BB962C8B-B14F-4D97-AF65-F5344CB8AC3E}">
        <p14:creationId xmlns:p14="http://schemas.microsoft.com/office/powerpoint/2010/main" val="35786212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188640"/>
            <a:ext cx="8568952" cy="1224136"/>
          </a:xfrm>
        </p:spPr>
        <p:txBody>
          <a:bodyPr>
            <a:noAutofit/>
          </a:bodyPr>
          <a:lstStyle/>
          <a:p>
            <a:pPr algn="l"/>
            <a:r>
              <a:rPr lang="as-IN" b="1" i="1" dirty="0" smtClean="0">
                <a:solidFill>
                  <a:schemeClr val="accent2">
                    <a:lumMod val="75000"/>
                  </a:schemeClr>
                </a:solidFill>
                <a:latin typeface="Nirmala UI" pitchFamily="34" charset="0"/>
                <a:ea typeface="Nirmala UI" pitchFamily="34" charset="0"/>
                <a:cs typeface="Nirmala UI" pitchFamily="34" charset="0"/>
              </a:rPr>
              <a:t>আত্মজীৱনীখনৰ পঞ্চম অধ্যায় :</a:t>
            </a:r>
            <a:endParaRPr lang="en-IN" b="1" i="1" dirty="0">
              <a:solidFill>
                <a:schemeClr val="accent2">
                  <a:lumMod val="75000"/>
                </a:schemeClr>
              </a:solidFill>
              <a:latin typeface="Nirmala UI" pitchFamily="34" charset="0"/>
              <a:ea typeface="Nirmala UI" pitchFamily="34" charset="0"/>
              <a:cs typeface="Nirmala UI" pitchFamily="34" charset="0"/>
            </a:endParaRPr>
          </a:p>
        </p:txBody>
      </p:sp>
      <p:sp>
        <p:nvSpPr>
          <p:cNvPr id="3" name="Content Placeholder 2"/>
          <p:cNvSpPr>
            <a:spLocks noGrp="1"/>
          </p:cNvSpPr>
          <p:nvPr>
            <p:ph idx="1"/>
          </p:nvPr>
        </p:nvSpPr>
        <p:spPr>
          <a:xfrm>
            <a:off x="467544" y="1844824"/>
            <a:ext cx="8229600" cy="3345235"/>
          </a:xfrm>
        </p:spPr>
        <p:txBody>
          <a:bodyPr>
            <a:normAutofit/>
          </a:bodyPr>
          <a:lstStyle/>
          <a:p>
            <a:pPr algn="just">
              <a:buFont typeface="Wingdings" pitchFamily="2" charset="2"/>
              <a:buChar char="q"/>
            </a:pPr>
            <a:r>
              <a:rPr lang="as-IN" sz="1800" dirty="0" smtClean="0">
                <a:latin typeface="Nirmala UI" pitchFamily="34" charset="0"/>
                <a:ea typeface="Nirmala UI" pitchFamily="34" charset="0"/>
                <a:cs typeface="Nirmala UI" pitchFamily="34" charset="0"/>
              </a:rPr>
              <a:t>পঞ্চম অধ্যায়ত বেজবৰুৱাই তেওঁৰ পৰিয়ালৰ বিষয়ে বৰ্ণনা কৰিছে। </a:t>
            </a:r>
            <a:r>
              <a:rPr lang="as-IN" sz="1800" dirty="0" smtClean="0">
                <a:latin typeface="Nirmala UI" pitchFamily="34" charset="0"/>
                <a:ea typeface="Nirmala UI" pitchFamily="34" charset="0"/>
                <a:cs typeface="Nirmala UI" pitchFamily="34" charset="0"/>
              </a:rPr>
              <a:t>অধ্যায়টোৰ</a:t>
            </a:r>
            <a:r>
              <a:rPr lang="en-GB" sz="1800" dirty="0" smtClean="0">
                <a:latin typeface="Nirmala UI" pitchFamily="34" charset="0"/>
                <a:ea typeface="Nirmala UI" pitchFamily="34" charset="0"/>
                <a:cs typeface="Nirmala UI" pitchFamily="34" charset="0"/>
              </a:rPr>
              <a:t> </a:t>
            </a:r>
            <a:r>
              <a:rPr lang="as-IN" sz="1800" dirty="0" smtClean="0">
                <a:latin typeface="Nirmala UI" pitchFamily="34" charset="0"/>
                <a:ea typeface="Nirmala UI" pitchFamily="34" charset="0"/>
                <a:cs typeface="Nirmala UI" pitchFamily="34" charset="0"/>
              </a:rPr>
              <a:t>আৰম্ভণিতে </a:t>
            </a:r>
            <a:r>
              <a:rPr lang="as-IN" sz="1800" dirty="0" smtClean="0">
                <a:latin typeface="Nirmala UI" pitchFamily="34" charset="0"/>
                <a:ea typeface="Nirmala UI" pitchFamily="34" charset="0"/>
                <a:cs typeface="Nirmala UI" pitchFamily="34" charset="0"/>
              </a:rPr>
              <a:t>বেজবৰুৱাই অসমৰ এগৰাকী গণ্য-মান্য ব্যক্তি গংগাগোবিন্দ </a:t>
            </a:r>
            <a:r>
              <a:rPr lang="as-IN" sz="1800" dirty="0" smtClean="0">
                <a:latin typeface="Nirmala UI" pitchFamily="34" charset="0"/>
                <a:ea typeface="Nirmala UI" pitchFamily="34" charset="0"/>
                <a:cs typeface="Nirmala UI" pitchFamily="34" charset="0"/>
              </a:rPr>
              <a:t>ফুকনৰ</a:t>
            </a:r>
            <a:r>
              <a:rPr lang="en-GB" sz="1800" dirty="0" smtClean="0">
                <a:latin typeface="Nirmala UI" pitchFamily="34" charset="0"/>
                <a:ea typeface="Nirmala UI" pitchFamily="34" charset="0"/>
                <a:cs typeface="Nirmala UI" pitchFamily="34" charset="0"/>
              </a:rPr>
              <a:t> </a:t>
            </a:r>
            <a:r>
              <a:rPr lang="as-IN" sz="1800" dirty="0" smtClean="0">
                <a:latin typeface="Nirmala UI" pitchFamily="34" charset="0"/>
                <a:ea typeface="Nirmala UI" pitchFamily="34" charset="0"/>
                <a:cs typeface="Nirmala UI" pitchFamily="34" charset="0"/>
              </a:rPr>
              <a:t>বিষয়ে </a:t>
            </a:r>
            <a:r>
              <a:rPr lang="as-IN" sz="1800" dirty="0" smtClean="0">
                <a:latin typeface="Nirmala UI" pitchFamily="34" charset="0"/>
                <a:ea typeface="Nirmala UI" pitchFamily="34" charset="0"/>
                <a:cs typeface="Nirmala UI" pitchFamily="34" charset="0"/>
              </a:rPr>
              <a:t>উল্লেখ কৰাৰ লগতে বেজবৰুৱাৰ ককায়েককেইজনৰ বিয়া, </a:t>
            </a:r>
            <a:r>
              <a:rPr lang="as-IN" sz="1800" dirty="0" smtClean="0">
                <a:latin typeface="Nirmala UI" pitchFamily="34" charset="0"/>
                <a:ea typeface="Nirmala UI" pitchFamily="34" charset="0"/>
                <a:cs typeface="Nirmala UI" pitchFamily="34" charset="0"/>
              </a:rPr>
              <a:t>ককায়েক</a:t>
            </a:r>
            <a:r>
              <a:rPr lang="en-GB" sz="1800" dirty="0" smtClean="0">
                <a:latin typeface="Nirmala UI" pitchFamily="34" charset="0"/>
                <a:ea typeface="Nirmala UI" pitchFamily="34" charset="0"/>
                <a:cs typeface="Nirmala UI" pitchFamily="34" charset="0"/>
              </a:rPr>
              <a:t> </a:t>
            </a:r>
            <a:r>
              <a:rPr lang="as-IN" sz="1800" dirty="0" smtClean="0">
                <a:latin typeface="Nirmala UI" pitchFamily="34" charset="0"/>
                <a:ea typeface="Nirmala UI" pitchFamily="34" charset="0"/>
                <a:cs typeface="Nirmala UI" pitchFamily="34" charset="0"/>
              </a:rPr>
              <a:t>গোপাল </a:t>
            </a:r>
            <a:r>
              <a:rPr lang="as-IN" sz="1800" dirty="0" smtClean="0">
                <a:latin typeface="Nirmala UI" pitchFamily="34" charset="0"/>
                <a:ea typeface="Nirmala UI" pitchFamily="34" charset="0"/>
                <a:cs typeface="Nirmala UI" pitchFamily="34" charset="0"/>
              </a:rPr>
              <a:t>আৰু বালবিধৱা বায়েক পিয়ালীৰ মৃত্যু, পিতৃয়ে কবিৰাজী বিদ্যা </a:t>
            </a:r>
            <a:r>
              <a:rPr lang="as-IN" sz="1800" dirty="0" smtClean="0">
                <a:latin typeface="Nirmala UI" pitchFamily="34" charset="0"/>
                <a:ea typeface="Nirmala UI" pitchFamily="34" charset="0"/>
                <a:cs typeface="Nirmala UI" pitchFamily="34" charset="0"/>
              </a:rPr>
              <a:t>শিকোৱা</a:t>
            </a:r>
            <a:r>
              <a:rPr lang="en-GB" sz="1800" dirty="0" smtClean="0">
                <a:latin typeface="Nirmala UI" pitchFamily="34" charset="0"/>
                <a:ea typeface="Nirmala UI" pitchFamily="34" charset="0"/>
                <a:cs typeface="Nirmala UI" pitchFamily="34" charset="0"/>
              </a:rPr>
              <a:t> </a:t>
            </a:r>
            <a:r>
              <a:rPr lang="as-IN" sz="1800" dirty="0" smtClean="0">
                <a:latin typeface="Nirmala UI" pitchFamily="34" charset="0"/>
                <a:ea typeface="Nirmala UI" pitchFamily="34" charset="0"/>
                <a:cs typeface="Nirmala UI" pitchFamily="34" charset="0"/>
              </a:rPr>
              <a:t>বেজবৰুৱাৰ </a:t>
            </a:r>
            <a:r>
              <a:rPr lang="as-IN" sz="1800" dirty="0" smtClean="0">
                <a:latin typeface="Nirmala UI" pitchFamily="34" charset="0"/>
                <a:ea typeface="Nirmala UI" pitchFamily="34" charset="0"/>
                <a:cs typeface="Nirmala UI" pitchFamily="34" charset="0"/>
              </a:rPr>
              <a:t>সৰু ভায়েক লক্ষ্মণৰ মৃত্যু, বেজবৰুৱাৰ পিতৃৰ ধৈৰ্যশীল </a:t>
            </a:r>
            <a:r>
              <a:rPr lang="as-IN" sz="1800" dirty="0" smtClean="0">
                <a:latin typeface="Nirmala UI" pitchFamily="34" charset="0"/>
                <a:ea typeface="Nirmala UI" pitchFamily="34" charset="0"/>
                <a:cs typeface="Nirmala UI" pitchFamily="34" charset="0"/>
              </a:rPr>
              <a:t>অচল-অটল</a:t>
            </a:r>
            <a:r>
              <a:rPr lang="en-GB" sz="1800" dirty="0" smtClean="0">
                <a:latin typeface="Nirmala UI" pitchFamily="34" charset="0"/>
                <a:ea typeface="Nirmala UI" pitchFamily="34" charset="0"/>
                <a:cs typeface="Nirmala UI" pitchFamily="34" charset="0"/>
              </a:rPr>
              <a:t> </a:t>
            </a:r>
            <a:r>
              <a:rPr lang="as-IN" sz="1800" dirty="0" smtClean="0">
                <a:latin typeface="Nirmala UI" pitchFamily="34" charset="0"/>
                <a:ea typeface="Nirmala UI" pitchFamily="34" charset="0"/>
                <a:cs typeface="Nirmala UI" pitchFamily="34" charset="0"/>
              </a:rPr>
              <a:t>চৰিত্ৰ</a:t>
            </a:r>
            <a:r>
              <a:rPr lang="as-IN" sz="1800" dirty="0" smtClean="0">
                <a:latin typeface="Nirmala UI" pitchFamily="34" charset="0"/>
                <a:ea typeface="Nirmala UI" pitchFamily="34" charset="0"/>
                <a:cs typeface="Nirmala UI" pitchFamily="34" charset="0"/>
              </a:rPr>
              <a:t>, ঘৰৰ লগুৱা মনপুৰৰ বিয়া আদিৰ উল্লেখ কৰিছে। বেজবৰুৱাই </a:t>
            </a:r>
            <a:r>
              <a:rPr lang="as-IN" sz="1800" dirty="0" smtClean="0">
                <a:latin typeface="Nirmala UI" pitchFamily="34" charset="0"/>
                <a:ea typeface="Nirmala UI" pitchFamily="34" charset="0"/>
                <a:cs typeface="Nirmala UI" pitchFamily="34" charset="0"/>
              </a:rPr>
              <a:t>বিভিন্ন</a:t>
            </a:r>
            <a:r>
              <a:rPr lang="en-GB" sz="1800" dirty="0" smtClean="0">
                <a:latin typeface="Nirmala UI" pitchFamily="34" charset="0"/>
                <a:ea typeface="Nirmala UI" pitchFamily="34" charset="0"/>
                <a:cs typeface="Nirmala UI" pitchFamily="34" charset="0"/>
              </a:rPr>
              <a:t> </a:t>
            </a:r>
            <a:r>
              <a:rPr lang="as-IN" sz="1800" dirty="0" smtClean="0">
                <a:latin typeface="Nirmala UI" pitchFamily="34" charset="0"/>
                <a:ea typeface="Nirmala UI" pitchFamily="34" charset="0"/>
                <a:cs typeface="Nirmala UI" pitchFamily="34" charset="0"/>
              </a:rPr>
              <a:t>চাৰুকলাত </a:t>
            </a:r>
            <a:r>
              <a:rPr lang="as-IN" sz="1800" dirty="0" smtClean="0">
                <a:latin typeface="Nirmala UI" pitchFamily="34" charset="0"/>
                <a:ea typeface="Nirmala UI" pitchFamily="34" charset="0"/>
                <a:cs typeface="Nirmala UI" pitchFamily="34" charset="0"/>
              </a:rPr>
              <a:t>পাৰদৰ্শিতা লাভ কৰাৰ কথাও এই অধ্যায়ত ফুটি উঠিছে।</a:t>
            </a:r>
            <a:endParaRPr lang="en-IN" sz="1800" dirty="0">
              <a:latin typeface="Nirmala UI" pitchFamily="34" charset="0"/>
              <a:ea typeface="Nirmala UI" pitchFamily="34" charset="0"/>
              <a:cs typeface="Nirmala UI" pitchFamily="34" charset="0"/>
            </a:endParaRPr>
          </a:p>
        </p:txBody>
      </p:sp>
    </p:spTree>
    <p:extLst>
      <p:ext uri="{BB962C8B-B14F-4D97-AF65-F5344CB8AC3E}">
        <p14:creationId xmlns:p14="http://schemas.microsoft.com/office/powerpoint/2010/main" val="27071016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420</TotalTime>
  <Words>1029</Words>
  <Application>Microsoft Office PowerPoint</Application>
  <PresentationFormat>On-screen Show (4:3)</PresentationFormat>
  <Paragraphs>48</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ৰসৰাজ লক্ষ্মীনাথ বেজবৰুৱাৰ আত্মজীৱনী:মোৰ জীৱন সোঁৱৰণ  ( প্ৰথম ভাগ )</vt:lpstr>
      <vt:lpstr>লক্ষ্মীনাথ বেজবৰুৱাৰ চমু  পৰিচয় :</vt:lpstr>
      <vt:lpstr>লক্ষ্মীনাথ বেজবৰুৱাৰ প্ৰধান সাহিত্যকৃতি :</vt:lpstr>
      <vt:lpstr>আত্মজীৱনীখনৰ বিষয়বস্তু :</vt:lpstr>
      <vt:lpstr>আত্মজীৱনীখনৰ প্ৰথম অধ্যায় :</vt:lpstr>
      <vt:lpstr>আত্মজীৱনীখনৰ দ্বিতীয় অধ্যায় :</vt:lpstr>
      <vt:lpstr>আত্মজীৱনীখনৰ তৃতীয় অধ্যায় :</vt:lpstr>
      <vt:lpstr>আত্মজীৱনীখনৰ চতুৰ্থ অধ্যায় :</vt:lpstr>
      <vt:lpstr>আত্মজীৱনীখনৰ পঞ্চম অধ্যায় :</vt:lpstr>
      <vt:lpstr>আত্মজীৱনীখনৰ ষষ্ঠ অধ্যায় :</vt:lpstr>
      <vt:lpstr>আত্মজীৱনীখনৰ সপ্তম অধ্যায় : </vt:lpstr>
      <vt:lpstr>আত্মজীৱনীখনৰ অষ্টম অধ্যায় : </vt:lpstr>
      <vt:lpstr>‘মোৰ জীৱন সোঁৱৰণ’ আত্মজীৱনীৰ চৰিত্ৰ চিত্ৰণ :</vt:lpstr>
      <vt:lpstr>আত্মজীৱনীখনত প্ৰতিফলিত সমকালীন সমাজ-জীৱনৰ চিত্ৰ :</vt:lpstr>
      <vt:lpstr>‘মোৰ জীৱন সোঁৱৰণ’ ৰ গদ্যৰীতি/ ভাষাৰ বৈশিষ্ট্য/ ভাষা শৈলী/ সাহিত্যিক সৌন্দৰ্য :</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  ৰসৰাজ লক্ষ্মীনাথ বেজবৰুৱাৰ আত্মজীৱনী : মোৰ জীৱন সোঁৱৰণ  ( প্ৰথম ভাগ )     উপস্থাপক সংগীতা ঘোষ অংশকালীন সহকাৰী অধ্যাপিকা  অসমীয়া বিভাগ পশ্চিম গুৱাহাটী মহাবিদ্যালয়</dc:title>
  <dc:creator>user</dc:creator>
  <cp:lastModifiedBy>user</cp:lastModifiedBy>
  <cp:revision>42</cp:revision>
  <dcterms:created xsi:type="dcterms:W3CDTF">2026-01-18T09:13:13Z</dcterms:created>
  <dcterms:modified xsi:type="dcterms:W3CDTF">2026-01-18T16:24:26Z</dcterms:modified>
</cp:coreProperties>
</file>