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6" r:id="rId3"/>
    <p:sldId id="266" r:id="rId4"/>
    <p:sldId id="258" r:id="rId5"/>
    <p:sldId id="259" r:id="rId6"/>
    <p:sldId id="267" r:id="rId7"/>
    <p:sldId id="260" r:id="rId8"/>
    <p:sldId id="261" r:id="rId9"/>
    <p:sldId id="265" r:id="rId10"/>
    <p:sldId id="262" r:id="rId11"/>
    <p:sldId id="268" r:id="rId12"/>
    <p:sldId id="269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5A2410-8878-461D-AFDB-52619F0E4C4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C4C8-B4A6-4BD9-876A-748D6179FFD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polsci.institute/political-theory-concepts-debates/criticisms-challenges-of-multiculturalism/?utm_source=chatgpt.com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401762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Digital Class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 3rd Semester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Department of Political Science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Paschim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Guwahati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Mahavidyalaya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Dharapur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Course Title: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Democracy and Multiculturalism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b="1" dirty="0" smtClean="0"/>
              <a:t>Course Code: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POL3086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Today's Topic: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800" b="1" dirty="0" smtClean="0">
                <a:solidFill>
                  <a:srgbClr val="00B050"/>
                </a:solidFill>
              </a:rPr>
              <a:t>Differentiated Citizenship: A Critique of the Ideal of Universal Citizenship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i="1" dirty="0" smtClean="0"/>
              <a:t>(Based on Iris Marion Young's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1989</a:t>
            </a:r>
            <a:r>
              <a:rPr lang="en-US" sz="2800" i="1" dirty="0" smtClean="0"/>
              <a:t> essay)</a:t>
            </a:r>
            <a:endParaRPr lang="en-US" sz="2000" b="1" dirty="0" smtClean="0">
              <a:solidFill>
                <a:srgbClr val="00B050"/>
              </a:solidFill>
              <a:latin typeface="Ink Free" pitchFamily="66" charset="0"/>
            </a:endParaRPr>
          </a:p>
          <a:p>
            <a:r>
              <a:rPr lang="en-US" sz="2000" b="1" dirty="0" smtClean="0"/>
              <a:t>Date:</a:t>
            </a:r>
            <a:r>
              <a:rPr lang="en-US" sz="2000" dirty="0" smtClean="0"/>
              <a:t> 18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August 2025</a:t>
            </a:r>
            <a:br>
              <a:rPr lang="en-US" sz="2000" dirty="0" smtClean="0"/>
            </a:br>
            <a:r>
              <a:rPr lang="en-US" sz="2000" dirty="0" smtClean="0"/>
              <a:t>C</a:t>
            </a:r>
            <a:r>
              <a:rPr lang="en-US" sz="2000" i="1" dirty="0" smtClean="0"/>
              <a:t>lass Taken by:</a:t>
            </a:r>
            <a:r>
              <a:rPr lang="en-US" sz="2000" dirty="0" smtClean="0"/>
              <a:t> </a:t>
            </a:r>
            <a:r>
              <a:rPr lang="en-US" sz="2000" dirty="0" err="1" smtClean="0"/>
              <a:t>Humen</a:t>
            </a:r>
            <a:r>
              <a:rPr lang="en-US" sz="2000" dirty="0" smtClean="0"/>
              <a:t> </a:t>
            </a:r>
            <a:r>
              <a:rPr lang="en-US" sz="2000" dirty="0" err="1" smtClean="0"/>
              <a:t>Boruah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✅ Aim of Special Rights:</a:t>
            </a:r>
            <a:br>
              <a:rPr lang="en-US" sz="3200" b="1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to give "extra" privileges.</a:t>
            </a:r>
          </a:p>
          <a:p>
            <a:r>
              <a:rPr lang="en-US" dirty="0" smtClean="0"/>
              <a:t>But to </a:t>
            </a:r>
            <a:r>
              <a:rPr lang="en-US" b="1" dirty="0" smtClean="0"/>
              <a:t>correct structural disadvantages</a:t>
            </a:r>
            <a:r>
              <a:rPr lang="en-US" dirty="0" smtClean="0"/>
              <a:t> and </a:t>
            </a:r>
            <a:r>
              <a:rPr lang="en-US" b="1" dirty="0" smtClean="0"/>
              <a:t>include everyone fairly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</a:t>
            </a:r>
            <a:r>
              <a:rPr lang="en-US" b="1" dirty="0" err="1" smtClean="0"/>
              <a:t>denormalize</a:t>
            </a:r>
            <a:r>
              <a:rPr lang="en-US" dirty="0" smtClean="0"/>
              <a:t> the dominant group’s standards.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8288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Academic Critique: Emphasizing Group Difference Risks Fragmentation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Critics argue that promoting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differentiated rights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group-specific identities may contribute to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social fragmentation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weaken national integration.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10668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Criticisms of Differentiated Citizenship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3657600"/>
            <a:ext cx="5105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Joseph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Carens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cautions that if politics becomes about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institutionalizing difference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it may damage shared identities and empathy among citizens, undermining mutual trust and collective responsibility.</a:t>
            </a:r>
          </a:p>
          <a:p>
            <a:endParaRPr lang="en-US" dirty="0"/>
          </a:p>
        </p:txBody>
      </p:sp>
      <p:pic>
        <p:nvPicPr>
          <p:cNvPr id="6" name="Picture 5" descr="Joseph Care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657600"/>
            <a:ext cx="2687899" cy="2032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1752600"/>
            <a:ext cx="5257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Critics like </a:t>
            </a:r>
            <a:r>
              <a:rPr lang="en-US" sz="2000" b="1" dirty="0" err="1" smtClean="0"/>
              <a:t>Amartya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Sen</a:t>
            </a:r>
            <a:r>
              <a:rPr lang="en-US" sz="2000" dirty="0" smtClean="0"/>
              <a:t> argue that –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too much focus on cultural identity may cause individuals to see themselves—and others—solely through that lens, resulting in </a:t>
            </a:r>
            <a:r>
              <a:rPr lang="en-US" sz="2000" b="1" dirty="0" smtClean="0"/>
              <a:t>rigid group boundaries</a:t>
            </a:r>
            <a:r>
              <a:rPr lang="en-US" sz="2000" dirty="0" smtClean="0"/>
              <a:t> and hindering broader cooperation. </a:t>
            </a:r>
            <a:r>
              <a:rPr lang="en-US" sz="2000" dirty="0" smtClean="0">
                <a:hlinkClick r:id="rId2"/>
              </a:rPr>
              <a:t>Political Science Institute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Additional concerns include that racial or cultural essentialism might solidify divisions rather than foster pluralistic solidarity.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5" name="Picture 4" descr="Amartya_S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828800"/>
            <a:ext cx="2485484" cy="1905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47800" y="914400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Lack of Integration &amp; Overemphasis on Identity</a:t>
            </a:r>
          </a:p>
          <a:p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7543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The </a:t>
            </a:r>
            <a:r>
              <a:rPr lang="en-US" sz="2000" b="1" dirty="0" smtClean="0"/>
              <a:t>ideal of universal citizenship</a:t>
            </a:r>
            <a:r>
              <a:rPr lang="en-US" sz="2000" dirty="0" smtClean="0"/>
              <a:t> — equal rights, same treatment — is </a:t>
            </a:r>
            <a:r>
              <a:rPr lang="en-US" sz="2000" b="1" dirty="0" smtClean="0"/>
              <a:t>not enough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In a diverse and unequal society, it often means </a:t>
            </a:r>
            <a:r>
              <a:rPr lang="en-US" sz="2000" b="1" dirty="0" smtClean="0"/>
              <a:t>forcing everyone to conform to dominant norms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Instead, we need </a:t>
            </a:r>
            <a:r>
              <a:rPr lang="en-US" sz="2000" b="1" dirty="0" smtClean="0"/>
              <a:t>differentiated citizenship</a:t>
            </a:r>
            <a:r>
              <a:rPr lang="en-US" sz="2000" dirty="0" smtClean="0"/>
              <a:t> that: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2000" dirty="0" smtClean="0"/>
              <a:t> Recognizes diversity,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2000" dirty="0" smtClean="0"/>
              <a:t> Ensures </a:t>
            </a:r>
            <a:r>
              <a:rPr lang="en-US" sz="2000" b="1" dirty="0" smtClean="0"/>
              <a:t>group representation</a:t>
            </a:r>
            <a:r>
              <a:rPr lang="en-US" sz="2000" dirty="0" smtClean="0"/>
              <a:t>, and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2000" dirty="0" smtClean="0"/>
              <a:t> Grants </a:t>
            </a:r>
            <a:r>
              <a:rPr lang="en-US" sz="2000" b="1" dirty="0" smtClean="0"/>
              <a:t>special rights</a:t>
            </a:r>
            <a:r>
              <a:rPr lang="en-US" sz="2000" dirty="0" smtClean="0"/>
              <a:t> to correct inequality.</a:t>
            </a:r>
          </a:p>
          <a:p>
            <a:pPr algn="just"/>
            <a:r>
              <a:rPr lang="en-US" sz="2000" i="1" dirty="0" smtClean="0"/>
              <a:t>Justice requires not sameness, but inclusion through recognition of difference.</a:t>
            </a:r>
            <a:endParaRPr lang="en-US" sz="2000" dirty="0" smtClean="0"/>
          </a:p>
          <a:p>
            <a:pPr algn="just"/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7620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Conclusion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-914399"/>
            <a:ext cx="7772400" cy="3962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Title: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Polity and Group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Difference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 Critique of the Ideal of Universal Citizenship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Bahnschrift SemiLight" pitchFamily="34" charset="0"/>
                <a:cs typeface="Times New Roman" pitchFamily="18" charset="0"/>
              </a:rPr>
              <a:t>Author:</a:t>
            </a:r>
            <a:r>
              <a:rPr lang="en-US" sz="2000" dirty="0" smtClean="0">
                <a:solidFill>
                  <a:schemeClr val="tx1"/>
                </a:solidFill>
                <a:latin typeface="Bahnschrift SemiLight" pitchFamily="34" charset="0"/>
                <a:cs typeface="Times New Roman" pitchFamily="18" charset="0"/>
              </a:rPr>
              <a:t> Iris Marion Young</a:t>
            </a:r>
            <a:br>
              <a:rPr lang="en-US" sz="2000" dirty="0" smtClean="0">
                <a:solidFill>
                  <a:schemeClr val="tx1"/>
                </a:solidFill>
                <a:latin typeface="Bahnschrift SemiLight" pitchFamily="34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Bahnschrift SemiLight" pitchFamily="34" charset="0"/>
                <a:cs typeface="Times New Roman" pitchFamily="18" charset="0"/>
              </a:rPr>
              <a:t>Published in:</a:t>
            </a:r>
            <a:r>
              <a:rPr lang="en-US" sz="2000" dirty="0" smtClean="0">
                <a:solidFill>
                  <a:schemeClr val="tx1"/>
                </a:solidFill>
                <a:latin typeface="Bahnschrift SemiLight" pitchFamily="34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Bahnschrift SemiLight" pitchFamily="34" charset="0"/>
                <a:cs typeface="Times New Roman" pitchFamily="18" charset="0"/>
              </a:rPr>
              <a:t>Ethics</a:t>
            </a:r>
            <a:r>
              <a:rPr lang="en-US" sz="2000" dirty="0" smtClean="0">
                <a:solidFill>
                  <a:schemeClr val="tx1"/>
                </a:solidFill>
                <a:latin typeface="Bahnschrift SemiLight" pitchFamily="34" charset="0"/>
                <a:cs typeface="Times New Roman" pitchFamily="18" charset="0"/>
              </a:rPr>
              <a:t>, 1989</a:t>
            </a:r>
            <a:endParaRPr lang="en-US" sz="2000" dirty="0">
              <a:solidFill>
                <a:schemeClr val="tx1"/>
              </a:solidFill>
              <a:latin typeface="Bahnschrift SemiLight" pitchFamily="34" charset="0"/>
              <a:cs typeface="Times New Roman" pitchFamily="18" charset="0"/>
            </a:endParaRPr>
          </a:p>
        </p:txBody>
      </p:sp>
      <p:pic>
        <p:nvPicPr>
          <p:cNvPr id="3" name="Picture 2" descr="iris marion young.jfif"/>
          <p:cNvPicPr>
            <a:picLocks noChangeAspect="1"/>
          </p:cNvPicPr>
          <p:nvPr/>
        </p:nvPicPr>
        <p:blipFill>
          <a:blip r:embed="rId2"/>
          <a:srcRect b="24444"/>
          <a:stretch>
            <a:fillRect/>
          </a:stretch>
        </p:blipFill>
        <p:spPr>
          <a:xfrm>
            <a:off x="3505201" y="3657600"/>
            <a:ext cx="1981200" cy="22485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 What is a Social Group?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🔍 Not just a demographic label — but a </a:t>
            </a:r>
            <a:r>
              <a:rPr lang="en-US" b="1" dirty="0" smtClean="0"/>
              <a:t>historically constructed identity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Defined by</a:t>
            </a:r>
            <a:r>
              <a:rPr lang="en-US" dirty="0" smtClean="0"/>
              <a:t>:</a:t>
            </a:r>
          </a:p>
          <a:p>
            <a:r>
              <a:rPr lang="en-US" dirty="0" smtClean="0"/>
              <a:t>Shared experience</a:t>
            </a:r>
          </a:p>
          <a:p>
            <a:r>
              <a:rPr lang="en-US" dirty="0" smtClean="0"/>
              <a:t>Cultural practices</a:t>
            </a:r>
          </a:p>
          <a:p>
            <a:r>
              <a:rPr lang="en-US" dirty="0" smtClean="0"/>
              <a:t>Common social position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Examples Young gives:</a:t>
            </a:r>
          </a:p>
          <a:p>
            <a:r>
              <a:rPr lang="en-US" dirty="0" smtClean="0"/>
              <a:t>Women, Blacks, LGBTQ+, elderly, disabled, </a:t>
            </a:r>
            <a:r>
              <a:rPr lang="en-US" b="1" dirty="0" smtClean="0"/>
              <a:t>linguistic/cultural minorities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Footlight MT Light" pitchFamily="18" charset="0"/>
                <a:cs typeface="Times New Roman" pitchFamily="18" charset="0"/>
              </a:rPr>
              <a:t> Citizenship as Generality</a:t>
            </a:r>
            <a:br>
              <a:rPr lang="en-US" sz="3200" b="1" dirty="0" smtClean="0">
                <a:solidFill>
                  <a:srgbClr val="FF0000"/>
                </a:solidFill>
                <a:latin typeface="Footlight MT Light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Footlight MT Light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000" b="1" dirty="0" smtClean="0"/>
              <a:t>▪ </a:t>
            </a:r>
            <a:r>
              <a:rPr lang="en-US" sz="2000" b="1" dirty="0" smtClean="0">
                <a:solidFill>
                  <a:srgbClr val="00B050"/>
                </a:solidFill>
              </a:rPr>
              <a:t>The Problem:</a:t>
            </a:r>
          </a:p>
          <a:p>
            <a:r>
              <a:rPr lang="en-US" sz="2000" dirty="0" smtClean="0"/>
              <a:t>Modern thinkers (like Rousseau) argued that </a:t>
            </a:r>
            <a:r>
              <a:rPr lang="en-US" sz="2000" b="1" dirty="0" smtClean="0"/>
              <a:t>citizens must transcend group identities</a:t>
            </a:r>
            <a:r>
              <a:rPr lang="en-US" sz="2000" dirty="0" smtClean="0"/>
              <a:t> to pursue the “</a:t>
            </a:r>
            <a:r>
              <a:rPr lang="en-US" sz="2000" b="1" dirty="0" smtClean="0"/>
              <a:t>general will</a:t>
            </a:r>
            <a:r>
              <a:rPr lang="en-US" sz="2000" dirty="0" smtClean="0"/>
              <a:t>.”</a:t>
            </a:r>
          </a:p>
          <a:p>
            <a:r>
              <a:rPr lang="en-US" sz="2000" dirty="0" smtClean="0"/>
              <a:t>Citizenship meant </a:t>
            </a:r>
            <a:r>
              <a:rPr lang="en-US" sz="2000" b="1" dirty="0" smtClean="0"/>
              <a:t>sameness</a:t>
            </a:r>
            <a:r>
              <a:rPr lang="en-US" sz="2000" dirty="0" smtClean="0"/>
              <a:t>, ignoring </a:t>
            </a:r>
            <a:r>
              <a:rPr lang="en-US" sz="2000" b="1" dirty="0" smtClean="0"/>
              <a:t>differences</a:t>
            </a:r>
            <a:r>
              <a:rPr lang="en-US" sz="2000" dirty="0" smtClean="0"/>
              <a:t> in history, culture, or status.</a:t>
            </a:r>
          </a:p>
          <a:p>
            <a:pPr>
              <a:buNone/>
            </a:pPr>
            <a:r>
              <a:rPr lang="en-US" sz="2000" b="1" dirty="0" smtClean="0"/>
              <a:t>▪</a:t>
            </a:r>
            <a:r>
              <a:rPr lang="en-US" sz="2000" b="1" dirty="0" smtClean="0">
                <a:solidFill>
                  <a:srgbClr val="00B050"/>
                </a:solidFill>
              </a:rPr>
              <a:t> Consequences:</a:t>
            </a:r>
          </a:p>
          <a:p>
            <a:r>
              <a:rPr lang="en-US" sz="2000" dirty="0" smtClean="0"/>
              <a:t>Women, Blacks, Indigenous people were </a:t>
            </a:r>
            <a:r>
              <a:rPr lang="en-US" sz="2000" b="1" dirty="0" smtClean="0"/>
              <a:t>excluded</a:t>
            </a:r>
            <a:r>
              <a:rPr lang="en-US" sz="2000" dirty="0" smtClean="0"/>
              <a:t> because </a:t>
            </a:r>
            <a:r>
              <a:rPr lang="en-US" sz="2000" b="1" dirty="0" smtClean="0"/>
              <a:t>Excluded from General Will:</a:t>
            </a:r>
            <a:endParaRPr lang="en-US" sz="2000" dirty="0" smtClean="0"/>
          </a:p>
          <a:p>
            <a:r>
              <a:rPr lang="en-US" sz="2000" dirty="0" smtClean="0"/>
              <a:t>Women (seen as emotional)</a:t>
            </a:r>
          </a:p>
          <a:p>
            <a:r>
              <a:rPr lang="en-US" sz="2000" dirty="0" smtClean="0"/>
              <a:t>Cultural minorities (seen as too particular)</a:t>
            </a:r>
          </a:p>
          <a:p>
            <a:r>
              <a:rPr lang="en-US" sz="2000" dirty="0" smtClean="0"/>
              <a:t>Indigenous people (seen as primitive)</a:t>
            </a:r>
          </a:p>
          <a:p>
            <a:endParaRPr lang="en-US" sz="2000" dirty="0" smtClean="0"/>
          </a:p>
          <a:p>
            <a:r>
              <a:rPr lang="en-US" sz="2000" dirty="0" smtClean="0"/>
              <a:t>Feminists argue: this idea of the public sphere was built around </a:t>
            </a:r>
            <a:r>
              <a:rPr lang="en-US" sz="2000" b="1" dirty="0" smtClean="0"/>
              <a:t>masculine norms</a:t>
            </a:r>
            <a:r>
              <a:rPr lang="en-US" sz="2000" dirty="0" smtClean="0"/>
              <a:t> (reason, restraint, independence).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Example:</a:t>
            </a:r>
          </a:p>
          <a:p>
            <a:r>
              <a:rPr lang="en-US" sz="2000" dirty="0" smtClean="0"/>
              <a:t>Rousseau: Women should stay in the private realm because their desires and sexuality disrupt the rational public order.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Differentiated Citizenship as Group Representation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️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Main Argument: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True participation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requires acknowledging group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difference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not suppressing it.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People come from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different social locations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which shape their perspectives.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Asking everyone to be “neutral”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silences oppressed groups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What is a “Social Group”?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Not a club or association — but a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shared identity shaped by history, culture, and social status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Examples: Women, Blacks, LGBTQ+, elderly, disabled, poor, etc.</a:t>
            </a:r>
          </a:p>
          <a:p>
            <a:pPr>
              <a:buNone/>
            </a:pPr>
            <a:endParaRPr lang="en-US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 Five Faces of Oppression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Exploitation</a:t>
            </a:r>
            <a:r>
              <a:rPr lang="en-US" dirty="0" smtClean="0"/>
              <a:t> – Labor benefits others</a:t>
            </a:r>
          </a:p>
          <a:p>
            <a:r>
              <a:rPr lang="en-US" b="1" dirty="0" smtClean="0"/>
              <a:t>Marginalization</a:t>
            </a:r>
            <a:r>
              <a:rPr lang="en-US" dirty="0" smtClean="0"/>
              <a:t> – Social exclusion</a:t>
            </a:r>
          </a:p>
          <a:p>
            <a:r>
              <a:rPr lang="en-US" b="1" dirty="0" smtClean="0"/>
              <a:t>Powerlessness</a:t>
            </a:r>
            <a:r>
              <a:rPr lang="en-US" dirty="0" smtClean="0"/>
              <a:t> – No authority or respect</a:t>
            </a:r>
          </a:p>
          <a:p>
            <a:r>
              <a:rPr lang="en-US" b="1" dirty="0" smtClean="0"/>
              <a:t>Cultural Imperialism</a:t>
            </a:r>
            <a:r>
              <a:rPr lang="en-US" dirty="0" smtClean="0"/>
              <a:t> – Stereotyping &amp; invisibility</a:t>
            </a:r>
          </a:p>
          <a:p>
            <a:r>
              <a:rPr lang="en-US" b="1" dirty="0" smtClean="0"/>
              <a:t>Violence</a:t>
            </a:r>
            <a:r>
              <a:rPr lang="en-US" dirty="0" smtClean="0"/>
              <a:t> – Systematic fear, threats, attacks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Link to Cultural Minorities: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Often face </a:t>
            </a:r>
            <a:r>
              <a:rPr lang="en-US" b="1" dirty="0" smtClean="0"/>
              <a:t>cultural imperialism</a:t>
            </a:r>
            <a:r>
              <a:rPr lang="en-US" dirty="0" smtClean="0"/>
              <a:t> (e.g., forced assimilation, language loss)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Proposal:</a:t>
            </a:r>
            <a:b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Young proposes </a:t>
            </a:r>
            <a:r>
              <a:rPr lang="en-US" b="1" dirty="0" smtClean="0"/>
              <a:t>group representation</a:t>
            </a:r>
            <a:r>
              <a:rPr lang="en-US" dirty="0" smtClean="0"/>
              <a:t> in public decision-making bodies:</a:t>
            </a:r>
          </a:p>
          <a:p>
            <a:r>
              <a:rPr lang="en-US" dirty="0" smtClean="0"/>
              <a:t>Support for </a:t>
            </a:r>
            <a:r>
              <a:rPr lang="en-US" b="1" dirty="0" smtClean="0"/>
              <a:t>self-organization</a:t>
            </a:r>
            <a:r>
              <a:rPr lang="en-US" dirty="0" smtClean="0"/>
              <a:t> of groups.</a:t>
            </a:r>
          </a:p>
          <a:p>
            <a:r>
              <a:rPr lang="en-US" dirty="0" smtClean="0"/>
              <a:t>A space to </a:t>
            </a:r>
            <a:r>
              <a:rPr lang="en-US" b="1" dirty="0" smtClean="0"/>
              <a:t>voice group-specific needs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Even </a:t>
            </a:r>
            <a:r>
              <a:rPr lang="en-US" b="1" dirty="0" smtClean="0"/>
              <a:t>veto rights</a:t>
            </a:r>
            <a:r>
              <a:rPr lang="en-US" dirty="0" smtClean="0"/>
              <a:t> on policies directly affecting the group.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Universal Rights and Special Rights</a:t>
            </a:r>
            <a:b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530352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▪ Key Argument:</a:t>
            </a:r>
          </a:p>
          <a:p>
            <a:r>
              <a:rPr lang="en-US" sz="2000" dirty="0" smtClean="0"/>
              <a:t>Equal treatment often </a:t>
            </a:r>
            <a:r>
              <a:rPr lang="en-US" sz="2000" b="1" dirty="0" smtClean="0"/>
              <a:t>favors the dominant group</a:t>
            </a:r>
            <a:r>
              <a:rPr lang="en-US" sz="2000" dirty="0" smtClean="0"/>
              <a:t>, because the rules reflect </a:t>
            </a:r>
            <a:r>
              <a:rPr lang="en-US" sz="2000" b="1" dirty="0" smtClean="0"/>
              <a:t>their norms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To achieve </a:t>
            </a:r>
            <a:r>
              <a:rPr lang="en-US" sz="2000" b="1" dirty="0" smtClean="0"/>
              <a:t>real equality</a:t>
            </a:r>
            <a:r>
              <a:rPr lang="en-US" sz="2000" dirty="0" smtClean="0"/>
              <a:t>, some groups need </a:t>
            </a:r>
            <a:r>
              <a:rPr lang="en-US" sz="2000" b="1" dirty="0" smtClean="0"/>
              <a:t>special rights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🟨    Examples of Special Rights:</a:t>
            </a:r>
            <a:b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dirty="0" smtClean="0"/>
              <a:t>Pregnancy and maternity leave</a:t>
            </a:r>
            <a:r>
              <a:rPr lang="en-US" sz="2800" dirty="0" smtClean="0"/>
              <a:t>: Should be seen as a </a:t>
            </a:r>
            <a:r>
              <a:rPr lang="en-US" sz="2800" b="1" dirty="0" smtClean="0"/>
              <a:t>normal function</a:t>
            </a:r>
            <a:r>
              <a:rPr lang="en-US" sz="2800" dirty="0" smtClean="0"/>
              <a:t>, not a disability.</a:t>
            </a:r>
          </a:p>
          <a:p>
            <a:r>
              <a:rPr lang="en-US" sz="2800" b="1" dirty="0" smtClean="0"/>
              <a:t>Disability rights</a:t>
            </a:r>
            <a:r>
              <a:rPr lang="en-US" sz="2800" dirty="0" smtClean="0"/>
              <a:t>: Modify workplace and policies to include disabled people.</a:t>
            </a:r>
          </a:p>
          <a:p>
            <a:r>
              <a:rPr lang="en-US" sz="2800" b="1" dirty="0" smtClean="0"/>
              <a:t>Elder rights</a:t>
            </a:r>
            <a:r>
              <a:rPr lang="en-US" sz="2800" dirty="0" smtClean="0"/>
              <a:t>: Part-time or flexible work for senior citizens.</a:t>
            </a:r>
          </a:p>
          <a:p>
            <a:r>
              <a:rPr lang="en-US" sz="2800" b="1" dirty="0" smtClean="0"/>
              <a:t>Affirmative action</a:t>
            </a:r>
            <a:r>
              <a:rPr lang="en-US" sz="2800" dirty="0" smtClean="0"/>
              <a:t>: To balance biased evaluation and hiring practices.</a:t>
            </a:r>
          </a:p>
          <a:p>
            <a:r>
              <a:rPr lang="en-US" sz="2800" b="1" dirty="0" smtClean="0"/>
              <a:t>Bilingual education</a:t>
            </a:r>
            <a:r>
              <a:rPr lang="en-US" sz="2800" dirty="0" smtClean="0"/>
              <a:t>: Cultural minorities should learn in their own language.</a:t>
            </a:r>
          </a:p>
          <a:p>
            <a:r>
              <a:rPr lang="en-US" sz="2800" b="1" dirty="0" smtClean="0"/>
              <a:t>Land rights for Indigenous people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234</TotalTime>
  <Words>689</Words>
  <Application>Microsoft Office PowerPoint</Application>
  <PresentationFormat>On-screen Show 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Digital Class MA 3rd Semester Department of Political Science Paschim Guwahati Mahavidyalaya, Dharapur </vt:lpstr>
      <vt:lpstr>Title: Polity and Group Difference: A Critique of the Ideal of Universal Citizenship Author: Iris Marion Young Published in: Ethics, 1989</vt:lpstr>
      <vt:lpstr> What is a Social Group? </vt:lpstr>
      <vt:lpstr> Citizenship as Generality </vt:lpstr>
      <vt:lpstr>Differentiated Citizenship as Group Representation</vt:lpstr>
      <vt:lpstr> Five Faces of Oppression </vt:lpstr>
      <vt:lpstr>Proposal: </vt:lpstr>
      <vt:lpstr>Universal Rights and Special Rights </vt:lpstr>
      <vt:lpstr>🟨    Examples of Special Rights: </vt:lpstr>
      <vt:lpstr>✅ Aim of Special Rights: 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Class MA 3rd Semester Department of Political Science Paschim Guwahati Mahavidyalaya, Dharapur</dc:title>
  <dc:creator>Humen</dc:creator>
  <cp:lastModifiedBy>Humen</cp:lastModifiedBy>
  <cp:revision>19</cp:revision>
  <dcterms:created xsi:type="dcterms:W3CDTF">2025-08-16T02:08:40Z</dcterms:created>
  <dcterms:modified xsi:type="dcterms:W3CDTF">2025-10-16T09:56:21Z</dcterms:modified>
</cp:coreProperties>
</file>